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85" r:id="rId3"/>
    <p:sldId id="290" r:id="rId4"/>
    <p:sldId id="292" r:id="rId5"/>
    <p:sldId id="291" r:id="rId6"/>
    <p:sldId id="293" r:id="rId7"/>
    <p:sldId id="303" r:id="rId8"/>
    <p:sldId id="294" r:id="rId9"/>
    <p:sldId id="295" r:id="rId10"/>
    <p:sldId id="296" r:id="rId11"/>
    <p:sldId id="297" r:id="rId12"/>
    <p:sldId id="298" r:id="rId13"/>
    <p:sldId id="299" r:id="rId14"/>
    <p:sldId id="300" r:id="rId15"/>
    <p:sldId id="301" r:id="rId16"/>
    <p:sldId id="302" r:id="rId17"/>
    <p:sldId id="304" r:id="rId18"/>
    <p:sldId id="305" r:id="rId19"/>
    <p:sldId id="306" r:id="rId20"/>
    <p:sldId id="307" r:id="rId21"/>
    <p:sldId id="308" r:id="rId22"/>
    <p:sldId id="309" r:id="rId23"/>
    <p:sldId id="310" r:id="rId24"/>
    <p:sldId id="311" r:id="rId25"/>
    <p:sldId id="312" r:id="rId26"/>
    <p:sldId id="314" r:id="rId27"/>
    <p:sldId id="347" r:id="rId28"/>
    <p:sldId id="349" r:id="rId29"/>
    <p:sldId id="316" r:id="rId30"/>
    <p:sldId id="351" r:id="rId31"/>
    <p:sldId id="313" r:id="rId32"/>
    <p:sldId id="334" r:id="rId33"/>
    <p:sldId id="324" r:id="rId34"/>
    <p:sldId id="317" r:id="rId35"/>
    <p:sldId id="330" r:id="rId36"/>
    <p:sldId id="332" r:id="rId37"/>
    <p:sldId id="325" r:id="rId38"/>
    <p:sldId id="326" r:id="rId39"/>
    <p:sldId id="327" r:id="rId40"/>
    <p:sldId id="335" r:id="rId41"/>
    <p:sldId id="337" r:id="rId42"/>
    <p:sldId id="340" r:id="rId43"/>
    <p:sldId id="342" r:id="rId44"/>
    <p:sldId id="344" r:id="rId45"/>
    <p:sldId id="339" r:id="rId46"/>
    <p:sldId id="345" r:id="rId47"/>
    <p:sldId id="328" r:id="rId48"/>
    <p:sldId id="341" r:id="rId49"/>
    <p:sldId id="329" r:id="rId50"/>
    <p:sldId id="346" r:id="rId51"/>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 initials="S" lastIdx="1" clrIdx="0">
    <p:extLst>
      <p:ext uri="{19B8F6BF-5375-455C-9EA6-DF929625EA0E}">
        <p15:presenceInfo xmlns:p15="http://schemas.microsoft.com/office/powerpoint/2012/main" userId="Sh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363636"/>
    <a:srgbClr val="131218"/>
    <a:srgbClr val="070508"/>
    <a:srgbClr val="FFCC00"/>
    <a:srgbClr val="FF9900"/>
    <a:srgbClr val="FF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0667" autoAdjust="0"/>
  </p:normalViewPr>
  <p:slideViewPr>
    <p:cSldViewPr snapToGrid="0">
      <p:cViewPr>
        <p:scale>
          <a:sx n="100" d="100"/>
          <a:sy n="100" d="100"/>
        </p:scale>
        <p:origin x="948"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4C108666-7C85-4D25-8E19-404BD0C1B558}" type="datetimeFigureOut">
              <a:rPr lang="fr-FR" smtClean="0"/>
              <a:t>26/09/2023</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F96EB7AC-ECDA-4EAA-8917-772E97FAA129}" type="slidenum">
              <a:rPr lang="fr-FR" smtClean="0"/>
              <a:t>‹N°›</a:t>
            </a:fld>
            <a:endParaRPr lang="fr-FR"/>
          </a:p>
        </p:txBody>
      </p:sp>
    </p:spTree>
    <p:extLst>
      <p:ext uri="{BB962C8B-B14F-4D97-AF65-F5344CB8AC3E}">
        <p14:creationId xmlns:p14="http://schemas.microsoft.com/office/powerpoint/2010/main" val="109161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1</a:t>
            </a:fld>
            <a:endParaRPr lang="fr-FR"/>
          </a:p>
        </p:txBody>
      </p:sp>
    </p:spTree>
    <p:extLst>
      <p:ext uri="{BB962C8B-B14F-4D97-AF65-F5344CB8AC3E}">
        <p14:creationId xmlns:p14="http://schemas.microsoft.com/office/powerpoint/2010/main" val="256546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32</a:t>
            </a:fld>
            <a:endParaRPr lang="fr-FR"/>
          </a:p>
        </p:txBody>
      </p:sp>
    </p:spTree>
    <p:extLst>
      <p:ext uri="{BB962C8B-B14F-4D97-AF65-F5344CB8AC3E}">
        <p14:creationId xmlns:p14="http://schemas.microsoft.com/office/powerpoint/2010/main" val="4013705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39</a:t>
            </a:fld>
            <a:endParaRPr lang="fr-FR"/>
          </a:p>
        </p:txBody>
      </p:sp>
    </p:spTree>
    <p:extLst>
      <p:ext uri="{BB962C8B-B14F-4D97-AF65-F5344CB8AC3E}">
        <p14:creationId xmlns:p14="http://schemas.microsoft.com/office/powerpoint/2010/main" val="178352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40</a:t>
            </a:fld>
            <a:endParaRPr lang="fr-FR"/>
          </a:p>
        </p:txBody>
      </p:sp>
    </p:spTree>
    <p:extLst>
      <p:ext uri="{BB962C8B-B14F-4D97-AF65-F5344CB8AC3E}">
        <p14:creationId xmlns:p14="http://schemas.microsoft.com/office/powerpoint/2010/main" val="4087140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42</a:t>
            </a:fld>
            <a:endParaRPr lang="fr-FR"/>
          </a:p>
        </p:txBody>
      </p:sp>
    </p:spTree>
    <p:extLst>
      <p:ext uri="{BB962C8B-B14F-4D97-AF65-F5344CB8AC3E}">
        <p14:creationId xmlns:p14="http://schemas.microsoft.com/office/powerpoint/2010/main" val="1997894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44</a:t>
            </a:fld>
            <a:endParaRPr lang="fr-FR"/>
          </a:p>
        </p:txBody>
      </p:sp>
    </p:spTree>
    <p:extLst>
      <p:ext uri="{BB962C8B-B14F-4D97-AF65-F5344CB8AC3E}">
        <p14:creationId xmlns:p14="http://schemas.microsoft.com/office/powerpoint/2010/main" val="167687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Direction interministérielle du numérique</a:t>
            </a:r>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47</a:t>
            </a:fld>
            <a:endParaRPr lang="fr-FR"/>
          </a:p>
        </p:txBody>
      </p:sp>
    </p:spTree>
    <p:extLst>
      <p:ext uri="{BB962C8B-B14F-4D97-AF65-F5344CB8AC3E}">
        <p14:creationId xmlns:p14="http://schemas.microsoft.com/office/powerpoint/2010/main" val="2532427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48</a:t>
            </a:fld>
            <a:endParaRPr lang="fr-FR"/>
          </a:p>
        </p:txBody>
      </p:sp>
    </p:spTree>
    <p:extLst>
      <p:ext uri="{BB962C8B-B14F-4D97-AF65-F5344CB8AC3E}">
        <p14:creationId xmlns:p14="http://schemas.microsoft.com/office/powerpoint/2010/main" val="3980428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8</a:t>
            </a:fld>
            <a:endParaRPr lang="fr-FR"/>
          </a:p>
        </p:txBody>
      </p:sp>
    </p:spTree>
    <p:extLst>
      <p:ext uri="{BB962C8B-B14F-4D97-AF65-F5344CB8AC3E}">
        <p14:creationId xmlns:p14="http://schemas.microsoft.com/office/powerpoint/2010/main" val="76355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18</a:t>
            </a:fld>
            <a:endParaRPr lang="fr-FR"/>
          </a:p>
        </p:txBody>
      </p:sp>
    </p:spTree>
    <p:extLst>
      <p:ext uri="{BB962C8B-B14F-4D97-AF65-F5344CB8AC3E}">
        <p14:creationId xmlns:p14="http://schemas.microsoft.com/office/powerpoint/2010/main" val="2852606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19</a:t>
            </a:fld>
            <a:endParaRPr lang="fr-FR"/>
          </a:p>
        </p:txBody>
      </p:sp>
    </p:spTree>
    <p:extLst>
      <p:ext uri="{BB962C8B-B14F-4D97-AF65-F5344CB8AC3E}">
        <p14:creationId xmlns:p14="http://schemas.microsoft.com/office/powerpoint/2010/main" val="287241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21</a:t>
            </a:fld>
            <a:endParaRPr lang="fr-FR"/>
          </a:p>
        </p:txBody>
      </p:sp>
    </p:spTree>
    <p:extLst>
      <p:ext uri="{BB962C8B-B14F-4D97-AF65-F5344CB8AC3E}">
        <p14:creationId xmlns:p14="http://schemas.microsoft.com/office/powerpoint/2010/main" val="2930852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Scénariser : mise en place de situations intéressantes et variées sur le plan pédagogique.</a:t>
            </a:r>
          </a:p>
          <a:p>
            <a:r>
              <a:rPr lang="fr-FR" dirty="0"/>
              <a:t>Classe inversée : cours magistral à la maison et pratique</a:t>
            </a:r>
            <a:r>
              <a:rPr lang="fr-FR" baseline="0" dirty="0"/>
              <a:t> en classe</a:t>
            </a:r>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26</a:t>
            </a:fld>
            <a:endParaRPr lang="fr-FR"/>
          </a:p>
        </p:txBody>
      </p:sp>
    </p:spTree>
    <p:extLst>
      <p:ext uri="{BB962C8B-B14F-4D97-AF65-F5344CB8AC3E}">
        <p14:creationId xmlns:p14="http://schemas.microsoft.com/office/powerpoint/2010/main" val="1967865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Scénariser : mise en place de situations intéressantes et variées sur le plan pédagogique.</a:t>
            </a:r>
          </a:p>
          <a:p>
            <a:r>
              <a:rPr lang="fr-FR" dirty="0"/>
              <a:t>Classe inversée : cours magistral à la maison et pratique</a:t>
            </a:r>
            <a:r>
              <a:rPr lang="fr-FR" baseline="0" dirty="0"/>
              <a:t> en classe</a:t>
            </a:r>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27</a:t>
            </a:fld>
            <a:endParaRPr lang="fr-FR"/>
          </a:p>
        </p:txBody>
      </p:sp>
    </p:spTree>
    <p:extLst>
      <p:ext uri="{BB962C8B-B14F-4D97-AF65-F5344CB8AC3E}">
        <p14:creationId xmlns:p14="http://schemas.microsoft.com/office/powerpoint/2010/main" val="71573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Scénariser : mise en place de situations intéressantes et variées sur le plan pédagogique.</a:t>
            </a:r>
          </a:p>
          <a:p>
            <a:r>
              <a:rPr lang="fr-FR" dirty="0"/>
              <a:t>Classe inversée : cours magistral à la maison et pratique</a:t>
            </a:r>
            <a:r>
              <a:rPr lang="fr-FR" baseline="0" dirty="0"/>
              <a:t> en classe</a:t>
            </a:r>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28</a:t>
            </a:fld>
            <a:endParaRPr lang="fr-FR"/>
          </a:p>
        </p:txBody>
      </p:sp>
    </p:spTree>
    <p:extLst>
      <p:ext uri="{BB962C8B-B14F-4D97-AF65-F5344CB8AC3E}">
        <p14:creationId xmlns:p14="http://schemas.microsoft.com/office/powerpoint/2010/main" val="121056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Scénariser : mise en place de situations intéressantes et variées sur le plan pédagogique.</a:t>
            </a:r>
          </a:p>
          <a:p>
            <a:r>
              <a:rPr lang="fr-FR" dirty="0"/>
              <a:t>Classe inversée : cours magistral à la maison et pratique</a:t>
            </a:r>
            <a:r>
              <a:rPr lang="fr-FR" baseline="0" dirty="0"/>
              <a:t> en classe</a:t>
            </a:r>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29</a:t>
            </a:fld>
            <a:endParaRPr lang="fr-FR"/>
          </a:p>
        </p:txBody>
      </p:sp>
    </p:spTree>
    <p:extLst>
      <p:ext uri="{BB962C8B-B14F-4D97-AF65-F5344CB8AC3E}">
        <p14:creationId xmlns:p14="http://schemas.microsoft.com/office/powerpoint/2010/main" val="760556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DF6D8FCC-EFEC-4609-B343-9DE9095FDD5F}" type="datetimeFigureOut">
              <a:rPr lang="fr-FR" smtClean="0"/>
              <a:t>26/09/2023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342869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F6D8FCC-EFEC-4609-B343-9DE9095FDD5F}" type="datetimeFigureOut">
              <a:rPr lang="fr-FR" smtClean="0"/>
              <a:t>26/09/2023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744155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F6D8FCC-EFEC-4609-B343-9DE9095FDD5F}" type="datetimeFigureOut">
              <a:rPr lang="fr-FR" smtClean="0"/>
              <a:t>26/09/2023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230694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F6D8FCC-EFEC-4609-B343-9DE9095FDD5F}" type="datetimeFigureOut">
              <a:rPr lang="fr-FR" smtClean="0"/>
              <a:t>26/09/2023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147473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DF6D8FCC-EFEC-4609-B343-9DE9095FDD5F}" type="datetimeFigureOut">
              <a:rPr lang="fr-FR" smtClean="0"/>
              <a:t>26/09/2023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94635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F6D8FCC-EFEC-4609-B343-9DE9095FDD5F}" type="datetimeFigureOut">
              <a:rPr lang="fr-FR" smtClean="0"/>
              <a:t>26/09/2023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2433638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F6D8FCC-EFEC-4609-B343-9DE9095FDD5F}" type="datetimeFigureOut">
              <a:rPr lang="fr-FR" smtClean="0"/>
              <a:t>26/09/2023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24873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DF6D8FCC-EFEC-4609-B343-9DE9095FDD5F}" type="datetimeFigureOut">
              <a:rPr lang="fr-FR" smtClean="0"/>
              <a:t>26/09/2023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318614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F6D8FCC-EFEC-4609-B343-9DE9095FDD5F}" type="datetimeFigureOut">
              <a:rPr lang="fr-FR" smtClean="0"/>
              <a:t>26/09/2023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3681652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DF6D8FCC-EFEC-4609-B343-9DE9095FDD5F}" type="datetimeFigureOut">
              <a:rPr lang="fr-FR" smtClean="0"/>
              <a:t>26/09/2023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201350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DF6D8FCC-EFEC-4609-B343-9DE9095FDD5F}" type="datetimeFigureOut">
              <a:rPr lang="fr-FR" smtClean="0"/>
              <a:t>26/09/2023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1885500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D8FCC-EFEC-4609-B343-9DE9095FDD5F}" type="datetimeFigureOut">
              <a:rPr lang="fr-FR" smtClean="0"/>
              <a:t>26/09/2023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C1811-6DF3-4F32-B00F-035C5562FF67}" type="slidenum">
              <a:rPr lang="fr-FR" smtClean="0"/>
              <a:t>‹N°›</a:t>
            </a:fld>
            <a:endParaRPr lang="fr-FR"/>
          </a:p>
        </p:txBody>
      </p:sp>
    </p:spTree>
    <p:extLst>
      <p:ext uri="{BB962C8B-B14F-4D97-AF65-F5344CB8AC3E}">
        <p14:creationId xmlns:p14="http://schemas.microsoft.com/office/powerpoint/2010/main" val="926024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univ-lyon1.fr/nouveaux-arrivants"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chat.univ-lyon1.fr/"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https://univ-lyon1.webex.com/" TargetMode="External"/><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rendez-vous.renater.f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box-ng.univ-lyon1.fr/"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s://intranet.univ-lyon1.fr/"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upport.univ-lyon1.fr/"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hyperlink" Target="https://box-ng.univ-lyon1.fr/"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jpe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hyperlink" Target="https://www.univ-lyon1.fr/accesdistant"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9.png"/><Relationship Id="rId5" Type="http://schemas.openxmlformats.org/officeDocument/2006/relationships/hyperlink" Target="https://evento.renater.fr/" TargetMode="Externa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hyperlink" Target="https://www.univ-lyon1.fr/nouveaux-arrivants"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41.png"/><Relationship Id="rId4" Type="http://schemas.openxmlformats.org/officeDocument/2006/relationships/hyperlink" Target="https://filesender.renater.f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www.microsoft.com/fr-fr/education/products/office" TargetMode="External"/><Relationship Id="rId4" Type="http://schemas.openxmlformats.org/officeDocument/2006/relationships/hyperlink" Target="mailto:email@univ-lyon1.f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support.univ-lyon1.fr/"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arapheur.univ-lyon1.fr/"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hyperlink" Target="http://www.univ-lyon1.fr/alertesms"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hyperlink" Target="https://icap.univ-lyon1.fr/"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8" Type="http://schemas.openxmlformats.org/officeDocument/2006/relationships/hyperlink" Target="https://moodle.univ-lyon1.fr/" TargetMode="External"/><Relationship Id="rId3" Type="http://schemas.openxmlformats.org/officeDocument/2006/relationships/image" Target="../media/image2.jpeg"/><Relationship Id="rId7" Type="http://schemas.openxmlformats.org/officeDocument/2006/relationships/hyperlink" Target="https://seca.univ-lyon1.fr/" TargetMode="External"/><Relationship Id="rId12"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image" Target="../media/image50.png"/><Relationship Id="rId4" Type="http://schemas.openxmlformats.org/officeDocument/2006/relationships/hyperlink" Target="https://myvideo.univ-lyon1.fr/" TargetMode="External"/><Relationship Id="rId9" Type="http://schemas.openxmlformats.org/officeDocument/2006/relationships/hyperlink" Target="https://go.univ-lyon1.fr/learninglab"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jpe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s://virtuallab.univ-lyon1.fr/" TargetMode="External"/><Relationship Id="rId4" Type="http://schemas.openxmlformats.org/officeDocument/2006/relationships/hyperlink" Target="https://go.univ-lyon1.fr/visites360" TargetMode="External"/><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jpeg"/><Relationship Id="rId7" Type="http://schemas.openxmlformats.org/officeDocument/2006/relationships/hyperlink" Target="https://go.univ-lyon1.fr/evaluationgrill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s://www.univ-lyon1.fr/nouveaux-arrivants" TargetMode="External"/><Relationship Id="rId4" Type="http://schemas.openxmlformats.org/officeDocument/2006/relationships/hyperlink" Target="https://go.univ-lyon1.fr/eea" TargetMode="External"/><Relationship Id="rId9"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app-ppi.univ-lyon1.f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s://www.univ-lyon1.fr/nouveaux-arrivants" TargetMode="External"/><Relationship Id="rId4" Type="http://schemas.openxmlformats.org/officeDocument/2006/relationships/hyperlink" Target="https://icap-formations.univ-lyon1.f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wm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wmf"/><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moodle.univ-lyon1.fr/"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hyperlink" Target="http://cisr.fr/"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2.jpeg"/><Relationship Id="rId16" Type="http://schemas.openxmlformats.org/officeDocument/2006/relationships/image" Target="../media/image76.svg"/><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slides/_rels/slide34.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slides/_rels/slide3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85.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86.svg"/><Relationship Id="rId9"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jpeg"/><Relationship Id="rId7" Type="http://schemas.openxmlformats.org/officeDocument/2006/relationships/image" Target="../media/image88.svg"/><Relationship Id="rId12" Type="http://schemas.openxmlformats.org/officeDocument/2006/relationships/image" Target="../media/image10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100.svg"/><Relationship Id="rId5" Type="http://schemas.openxmlformats.org/officeDocument/2006/relationships/image" Target="../media/image104.svg"/><Relationship Id="rId10" Type="http://schemas.openxmlformats.org/officeDocument/2006/relationships/image" Target="../media/image99.png"/><Relationship Id="rId4" Type="http://schemas.openxmlformats.org/officeDocument/2006/relationships/image" Target="../media/image103.png"/><Relationship Id="rId9" Type="http://schemas.openxmlformats.org/officeDocument/2006/relationships/image" Target="../media/image94.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jpeg"/><Relationship Id="rId7" Type="http://schemas.openxmlformats.org/officeDocument/2006/relationships/image" Target="../media/image109.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107.sv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sv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hyperlink" Target="https://mailinblack.univ-lyon1.fr/securelink/" TargetMode="Externa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support.univ-lyon1.fr/"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2.jpeg"/><Relationship Id="rId7" Type="http://schemas.openxmlformats.org/officeDocument/2006/relationships/image" Target="../media/image126.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3.svg"/><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48.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slideLayout" Target="../slideLayouts/slideLayout2.xml"/><Relationship Id="rId7" Type="http://schemas.openxmlformats.org/officeDocument/2006/relationships/image" Target="../media/image1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9.png"/><Relationship Id="rId5" Type="http://schemas.openxmlformats.org/officeDocument/2006/relationships/image" Target="../media/image2.jpeg"/><Relationship Id="rId4" Type="http://schemas.openxmlformats.org/officeDocument/2006/relationships/notesSlide" Target="../notesSlides/notesSlide16.xml"/></Relationships>
</file>

<file path=ppt/slides/_rels/slide49.xml.rels><?xml version="1.0" encoding="UTF-8" standalone="yes"?>
<Relationships xmlns="http://schemas.openxmlformats.org/package/2006/relationships"><Relationship Id="rId3" Type="http://schemas.openxmlformats.org/officeDocument/2006/relationships/hyperlink" Target="https://www.veracrypt.fr/" TargetMode="External"/><Relationship Id="rId2" Type="http://schemas.openxmlformats.org/officeDocument/2006/relationships/hyperlink" Target="https://ublockorigin.com/"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support.univ-lyon1.fr/"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sesame.univ-lyon1.fr/" TargetMode="External"/><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hyperlink" Target="https://www.univ-lyon1.fr/nouveaux-arrivants"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upport.univ-lyon1.fr/"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hyperlink" Target="https://dsi-wiki.univ-lyon1.fr/pages/viewpage.action?pageId=54166817"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dsi-wiki.univ-lyon1.f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hyperlink" Target="https://mail.univ-lyon1.fr/"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mailinblack.univ-lyon1.fr/securelink/"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mailinblack.univ-lyon1.f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b="37418"/>
          <a:stretch/>
        </p:blipFill>
        <p:spPr>
          <a:xfrm>
            <a:off x="0" y="720264"/>
            <a:ext cx="12192000" cy="5107098"/>
          </a:xfrm>
          <a:prstGeom prst="rect">
            <a:avLst/>
          </a:prstGeom>
        </p:spPr>
      </p:pic>
      <p:sp>
        <p:nvSpPr>
          <p:cNvPr id="5" name="Text Box 5"/>
          <p:cNvSpPr txBox="1">
            <a:spLocks noChangeArrowheads="1"/>
          </p:cNvSpPr>
          <p:nvPr/>
        </p:nvSpPr>
        <p:spPr bwMode="auto">
          <a:xfrm>
            <a:off x="0" y="0"/>
            <a:ext cx="12192000" cy="1938992"/>
          </a:xfrm>
          <a:prstGeom prst="rect">
            <a:avLst/>
          </a:prstGeom>
          <a:solidFill>
            <a:srgbClr val="58595B"/>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720000" eaLnBrk="1" hangingPunct="1">
              <a:spcBef>
                <a:spcPct val="50000"/>
              </a:spcBef>
              <a:buFontTx/>
              <a:buNone/>
              <a:defRPr/>
            </a:pPr>
            <a:r>
              <a:rPr lang="fr-FR" altLang="fr-FR" sz="3600" dirty="0">
                <a:solidFill>
                  <a:schemeClr val="bg1"/>
                </a:solidFill>
                <a:latin typeface="Verdana" panose="020B0604030504040204" pitchFamily="34" charset="0"/>
                <a:ea typeface="Verdana" panose="020B0604030504040204" pitchFamily="34" charset="0"/>
                <a:cs typeface="Verdana" panose="020B0604030504040204" pitchFamily="34" charset="0"/>
              </a:rPr>
              <a:t>          Université Claude Bernard Lyon 1</a:t>
            </a:r>
          </a:p>
          <a:p>
            <a:pPr marL="720000" eaLnBrk="1" hangingPunct="1">
              <a:spcBef>
                <a:spcPct val="50000"/>
              </a:spcBef>
              <a:buFontTx/>
              <a:buNone/>
              <a:defRPr/>
            </a:pPr>
            <a:r>
              <a:rPr lang="fr-FR" altLang="fr-FR" sz="3600" dirty="0">
                <a:solidFill>
                  <a:schemeClr val="bg1"/>
                </a:solidFill>
                <a:latin typeface="Verdana" panose="020B0604030504040204" pitchFamily="34" charset="0"/>
                <a:ea typeface="Verdana" panose="020B0604030504040204" pitchFamily="34" charset="0"/>
                <a:cs typeface="Verdana" panose="020B0604030504040204" pitchFamily="34" charset="0"/>
              </a:rPr>
              <a:t>Services numériques et bonnes pratiques SSI</a:t>
            </a:r>
          </a:p>
          <a:p>
            <a:pPr algn="ctr" eaLnBrk="1" hangingPunct="1">
              <a:spcBef>
                <a:spcPct val="50000"/>
              </a:spcBef>
              <a:buFontTx/>
              <a:buNone/>
              <a:defRPr/>
            </a:pPr>
            <a:endParaRPr lang="fr-FR" altLang="fr-F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p:nvSpPr>
        <p:spPr bwMode="auto">
          <a:xfrm>
            <a:off x="611187" y="2884760"/>
            <a:ext cx="1559684" cy="1540571"/>
          </a:xfrm>
          <a:prstGeom prst="rect">
            <a:avLst/>
          </a:prstGeom>
          <a:solidFill>
            <a:srgbClr val="E553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8"/>
          <p:cNvSpPr/>
          <p:nvPr/>
        </p:nvSpPr>
        <p:spPr bwMode="auto">
          <a:xfrm>
            <a:off x="2170871" y="2886671"/>
            <a:ext cx="581059" cy="1867416"/>
          </a:xfrm>
          <a:custGeom>
            <a:avLst/>
            <a:gdLst>
              <a:gd name="connsiteX0" fmla="*/ 0 w 481856"/>
              <a:gd name="connsiteY0" fmla="*/ 0 h 1278260"/>
              <a:gd name="connsiteX1" fmla="*/ 481856 w 481856"/>
              <a:gd name="connsiteY1" fmla="*/ 0 h 1278260"/>
              <a:gd name="connsiteX2" fmla="*/ 481856 w 481856"/>
              <a:gd name="connsiteY2" fmla="*/ 1278260 h 1278260"/>
              <a:gd name="connsiteX3" fmla="*/ 0 w 481856"/>
              <a:gd name="connsiteY3" fmla="*/ 1278260 h 1278260"/>
              <a:gd name="connsiteX4" fmla="*/ 0 w 481856"/>
              <a:gd name="connsiteY4" fmla="*/ 0 h 1278260"/>
              <a:gd name="connsiteX0" fmla="*/ 0 w 481856"/>
              <a:gd name="connsiteY0" fmla="*/ 0 h 1549723"/>
              <a:gd name="connsiteX1" fmla="*/ 481856 w 481856"/>
              <a:gd name="connsiteY1" fmla="*/ 0 h 1549723"/>
              <a:gd name="connsiteX2" fmla="*/ 477093 w 481856"/>
              <a:gd name="connsiteY2" fmla="*/ 1549723 h 1549723"/>
              <a:gd name="connsiteX3" fmla="*/ 0 w 481856"/>
              <a:gd name="connsiteY3" fmla="*/ 1278260 h 1549723"/>
              <a:gd name="connsiteX4" fmla="*/ 0 w 481856"/>
              <a:gd name="connsiteY4" fmla="*/ 0 h 154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56" h="1549723">
                <a:moveTo>
                  <a:pt x="0" y="0"/>
                </a:moveTo>
                <a:lnTo>
                  <a:pt x="481856" y="0"/>
                </a:lnTo>
                <a:cubicBezTo>
                  <a:pt x="480268" y="516574"/>
                  <a:pt x="478681" y="1033149"/>
                  <a:pt x="477093" y="1549723"/>
                </a:cubicBezTo>
                <a:lnTo>
                  <a:pt x="0" y="1278260"/>
                </a:lnTo>
                <a:lnTo>
                  <a:pt x="0" y="0"/>
                </a:lnTo>
                <a:close/>
              </a:path>
            </a:pathLst>
          </a:custGeom>
          <a:solidFill>
            <a:srgbClr val="DD40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ZoneTexte 6"/>
          <p:cNvSpPr txBox="1">
            <a:spLocks noChangeArrowheads="1"/>
          </p:cNvSpPr>
          <p:nvPr/>
        </p:nvSpPr>
        <p:spPr bwMode="auto">
          <a:xfrm>
            <a:off x="611187" y="2870215"/>
            <a:ext cx="22740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t>Guillaume Frambourg</a:t>
            </a:r>
            <a:b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t>Direction du Système d’Information</a:t>
            </a:r>
          </a:p>
        </p:txBody>
      </p:sp>
      <p:grpSp>
        <p:nvGrpSpPr>
          <p:cNvPr id="10" name="Groupe 3"/>
          <p:cNvGrpSpPr>
            <a:grpSpLocks/>
          </p:cNvGrpSpPr>
          <p:nvPr/>
        </p:nvGrpSpPr>
        <p:grpSpPr bwMode="auto">
          <a:xfrm>
            <a:off x="8316913" y="4224338"/>
            <a:ext cx="215900" cy="215900"/>
            <a:chOff x="4031940" y="4869160"/>
            <a:chExt cx="216024" cy="216024"/>
          </a:xfrm>
        </p:grpSpPr>
        <p:cxnSp>
          <p:nvCxnSpPr>
            <p:cNvPr id="11" name="Connecteur droit 10"/>
            <p:cNvCxnSpPr/>
            <p:nvPr/>
          </p:nvCxnSpPr>
          <p:spPr>
            <a:xfrm>
              <a:off x="4139952" y="4869160"/>
              <a:ext cx="0" cy="216024"/>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Connecteur droit 11"/>
            <p:cNvCxnSpPr/>
            <p:nvPr/>
          </p:nvCxnSpPr>
          <p:spPr>
            <a:xfrm rot="5400000">
              <a:off x="4139952" y="4870748"/>
              <a:ext cx="0" cy="216024"/>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2" name="Groupe 21"/>
          <p:cNvGrpSpPr>
            <a:grpSpLocks/>
          </p:cNvGrpSpPr>
          <p:nvPr/>
        </p:nvGrpSpPr>
        <p:grpSpPr bwMode="auto">
          <a:xfrm>
            <a:off x="3460750" y="4114800"/>
            <a:ext cx="107950" cy="109538"/>
            <a:chOff x="3959944" y="5389200"/>
            <a:chExt cx="108000" cy="108000"/>
          </a:xfrm>
        </p:grpSpPr>
        <p:cxnSp>
          <p:nvCxnSpPr>
            <p:cNvPr id="23" name="Connecteur droit 22"/>
            <p:cNvCxnSpPr/>
            <p:nvPr/>
          </p:nvCxnSpPr>
          <p:spPr>
            <a:xfrm>
              <a:off x="4010768" y="5389200"/>
              <a:ext cx="0" cy="108000"/>
            </a:xfrm>
            <a:prstGeom prst="line">
              <a:avLst/>
            </a:prstGeom>
            <a:ln w="12700"/>
          </p:spPr>
          <p:style>
            <a:lnRef idx="1">
              <a:schemeClr val="dk1"/>
            </a:lnRef>
            <a:fillRef idx="0">
              <a:schemeClr val="dk1"/>
            </a:fillRef>
            <a:effectRef idx="0">
              <a:schemeClr val="dk1"/>
            </a:effectRef>
            <a:fontRef idx="minor">
              <a:schemeClr val="tx1"/>
            </a:fontRef>
          </p:style>
        </p:cxnSp>
        <p:cxnSp>
          <p:nvCxnSpPr>
            <p:cNvPr id="24" name="Connecteur droit 23"/>
            <p:cNvCxnSpPr/>
            <p:nvPr/>
          </p:nvCxnSpPr>
          <p:spPr>
            <a:xfrm rot="5400000">
              <a:off x="4013944" y="5388417"/>
              <a:ext cx="0" cy="10800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5" name="Groupe 24"/>
          <p:cNvGrpSpPr>
            <a:grpSpLocks/>
          </p:cNvGrpSpPr>
          <p:nvPr/>
        </p:nvGrpSpPr>
        <p:grpSpPr bwMode="auto">
          <a:xfrm>
            <a:off x="6798830" y="5300663"/>
            <a:ext cx="107950" cy="107950"/>
            <a:chOff x="3954747" y="5389200"/>
            <a:chExt cx="108000" cy="108000"/>
          </a:xfrm>
        </p:grpSpPr>
        <p:cxnSp>
          <p:nvCxnSpPr>
            <p:cNvPr id="26" name="Connecteur droit 25"/>
            <p:cNvCxnSpPr/>
            <p:nvPr/>
          </p:nvCxnSpPr>
          <p:spPr>
            <a:xfrm>
              <a:off x="4010768" y="5389200"/>
              <a:ext cx="0" cy="108000"/>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Connecteur droit 26"/>
            <p:cNvCxnSpPr/>
            <p:nvPr/>
          </p:nvCxnSpPr>
          <p:spPr>
            <a:xfrm rot="5400000">
              <a:off x="4008747" y="5387611"/>
              <a:ext cx="0" cy="108000"/>
            </a:xfrm>
            <a:prstGeom prst="line">
              <a:avLst/>
            </a:prstGeom>
            <a:ln w="12700"/>
          </p:spPr>
          <p:style>
            <a:lnRef idx="1">
              <a:schemeClr val="dk1"/>
            </a:lnRef>
            <a:fillRef idx="0">
              <a:schemeClr val="dk1"/>
            </a:fillRef>
            <a:effectRef idx="0">
              <a:schemeClr val="dk1"/>
            </a:effectRef>
            <a:fontRef idx="minor">
              <a:schemeClr val="tx1"/>
            </a:fontRef>
          </p:style>
        </p:cxnSp>
      </p:grpSp>
      <p:pic>
        <p:nvPicPr>
          <p:cNvPr id="28" name="Image 10"/>
          <p:cNvPicPr>
            <a:picLocks noChangeAspect="1"/>
          </p:cNvPicPr>
          <p:nvPr/>
        </p:nvPicPr>
        <p:blipFill rotWithShape="1">
          <a:blip r:embed="rId4">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e 3"/>
          <p:cNvGrpSpPr>
            <a:grpSpLocks/>
          </p:cNvGrpSpPr>
          <p:nvPr/>
        </p:nvGrpSpPr>
        <p:grpSpPr bwMode="auto">
          <a:xfrm>
            <a:off x="9694275" y="2166767"/>
            <a:ext cx="215900" cy="215900"/>
            <a:chOff x="4031940" y="4869160"/>
            <a:chExt cx="216024" cy="216024"/>
          </a:xfrm>
        </p:grpSpPr>
        <p:cxnSp>
          <p:nvCxnSpPr>
            <p:cNvPr id="30" name="Connecteur droit 29"/>
            <p:cNvCxnSpPr/>
            <p:nvPr/>
          </p:nvCxnSpPr>
          <p:spPr>
            <a:xfrm>
              <a:off x="4139952" y="4869160"/>
              <a:ext cx="0" cy="216024"/>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Connecteur droit 30"/>
            <p:cNvCxnSpPr/>
            <p:nvPr/>
          </p:nvCxnSpPr>
          <p:spPr>
            <a:xfrm rot="5400000">
              <a:off x="4139952" y="4870748"/>
              <a:ext cx="0" cy="216024"/>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32" name="Groupe 31"/>
          <p:cNvGrpSpPr>
            <a:grpSpLocks/>
          </p:cNvGrpSpPr>
          <p:nvPr/>
        </p:nvGrpSpPr>
        <p:grpSpPr bwMode="auto">
          <a:xfrm>
            <a:off x="8176192" y="3243092"/>
            <a:ext cx="107950" cy="107950"/>
            <a:chOff x="3954747" y="5389200"/>
            <a:chExt cx="108000" cy="108000"/>
          </a:xfrm>
        </p:grpSpPr>
        <p:cxnSp>
          <p:nvCxnSpPr>
            <p:cNvPr id="33" name="Connecteur droit 32"/>
            <p:cNvCxnSpPr/>
            <p:nvPr/>
          </p:nvCxnSpPr>
          <p:spPr>
            <a:xfrm>
              <a:off x="4010768" y="5389200"/>
              <a:ext cx="0" cy="108000"/>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Connecteur droit 33"/>
            <p:cNvCxnSpPr/>
            <p:nvPr/>
          </p:nvCxnSpPr>
          <p:spPr>
            <a:xfrm rot="5400000">
              <a:off x="4008747" y="5387611"/>
              <a:ext cx="0" cy="108000"/>
            </a:xfrm>
            <a:prstGeom prst="line">
              <a:avLst/>
            </a:prstGeom>
            <a:ln w="12700"/>
          </p:spPr>
          <p:style>
            <a:lnRef idx="1">
              <a:schemeClr val="dk1"/>
            </a:lnRef>
            <a:fillRef idx="0">
              <a:schemeClr val="dk1"/>
            </a:fillRef>
            <a:effectRef idx="0">
              <a:schemeClr val="dk1"/>
            </a:effectRef>
            <a:fontRef idx="minor">
              <a:schemeClr val="tx1"/>
            </a:fontRef>
          </p:style>
        </p:cxnSp>
      </p:grpSp>
      <p:sp>
        <p:nvSpPr>
          <p:cNvPr id="41" name="ZoneTexte 40"/>
          <p:cNvSpPr txBox="1"/>
          <p:nvPr/>
        </p:nvSpPr>
        <p:spPr>
          <a:xfrm>
            <a:off x="449631" y="6141077"/>
            <a:ext cx="7729167" cy="338554"/>
          </a:xfrm>
          <a:prstGeom prst="rect">
            <a:avLst/>
          </a:prstGeom>
          <a:noFill/>
        </p:spPr>
        <p:txBody>
          <a:bodyPr wrap="square" rtlCol="0">
            <a:spAutoFit/>
          </a:bodyPr>
          <a:lstStyle/>
          <a:p>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Présentation SN et SSI nouveaux arrivants • Septembre 2023</a:t>
            </a:r>
          </a:p>
        </p:txBody>
      </p:sp>
      <p:sp>
        <p:nvSpPr>
          <p:cNvPr id="35" name="ZoneTexte 34">
            <a:extLst>
              <a:ext uri="{FF2B5EF4-FFF2-40B4-BE49-F238E27FC236}">
                <a16:creationId xmlns:a16="http://schemas.microsoft.com/office/drawing/2014/main" id="{9E323E66-5D82-4521-AD79-827ED9C2204E}"/>
              </a:ext>
            </a:extLst>
          </p:cNvPr>
          <p:cNvSpPr txBox="1"/>
          <p:nvPr/>
        </p:nvSpPr>
        <p:spPr>
          <a:xfrm>
            <a:off x="2110154" y="6547626"/>
            <a:ext cx="8661209" cy="338554"/>
          </a:xfrm>
          <a:prstGeom prst="rect">
            <a:avLst/>
          </a:prstGeom>
          <a:noFill/>
        </p:spPr>
        <p:txBody>
          <a:bodyPr wrap="square" rtlCol="0">
            <a:spAutoFit/>
          </a:bodyPr>
          <a:lstStyle/>
          <a:p>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Télécharger cette présentation : </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hlinkClick r:id="rId5"/>
              </a:rPr>
              <a:t>https://www.univ-lyon1.fr/nouveaux-arrivants</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39" name="Rectangle 38">
            <a:extLst>
              <a:ext uri="{FF2B5EF4-FFF2-40B4-BE49-F238E27FC236}">
                <a16:creationId xmlns:a16="http://schemas.microsoft.com/office/drawing/2014/main" id="{28A36838-E433-4053-B191-0EFBC3A5E887}"/>
              </a:ext>
            </a:extLst>
          </p:cNvPr>
          <p:cNvSpPr/>
          <p:nvPr/>
        </p:nvSpPr>
        <p:spPr bwMode="auto">
          <a:xfrm>
            <a:off x="9730599" y="2883996"/>
            <a:ext cx="1559684" cy="1540571"/>
          </a:xfrm>
          <a:prstGeom prst="rect">
            <a:avLst/>
          </a:prstGeom>
          <a:solidFill>
            <a:srgbClr val="E553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0" name="Rectangle 8">
            <a:extLst>
              <a:ext uri="{FF2B5EF4-FFF2-40B4-BE49-F238E27FC236}">
                <a16:creationId xmlns:a16="http://schemas.microsoft.com/office/drawing/2014/main" id="{15F17578-9C9C-490A-9EF0-4DE335A4F293}"/>
              </a:ext>
            </a:extLst>
          </p:cNvPr>
          <p:cNvSpPr/>
          <p:nvPr/>
        </p:nvSpPr>
        <p:spPr bwMode="auto">
          <a:xfrm>
            <a:off x="11290283" y="2885907"/>
            <a:ext cx="581059" cy="1867416"/>
          </a:xfrm>
          <a:custGeom>
            <a:avLst/>
            <a:gdLst>
              <a:gd name="connsiteX0" fmla="*/ 0 w 481856"/>
              <a:gd name="connsiteY0" fmla="*/ 0 h 1278260"/>
              <a:gd name="connsiteX1" fmla="*/ 481856 w 481856"/>
              <a:gd name="connsiteY1" fmla="*/ 0 h 1278260"/>
              <a:gd name="connsiteX2" fmla="*/ 481856 w 481856"/>
              <a:gd name="connsiteY2" fmla="*/ 1278260 h 1278260"/>
              <a:gd name="connsiteX3" fmla="*/ 0 w 481856"/>
              <a:gd name="connsiteY3" fmla="*/ 1278260 h 1278260"/>
              <a:gd name="connsiteX4" fmla="*/ 0 w 481856"/>
              <a:gd name="connsiteY4" fmla="*/ 0 h 1278260"/>
              <a:gd name="connsiteX0" fmla="*/ 0 w 481856"/>
              <a:gd name="connsiteY0" fmla="*/ 0 h 1549723"/>
              <a:gd name="connsiteX1" fmla="*/ 481856 w 481856"/>
              <a:gd name="connsiteY1" fmla="*/ 0 h 1549723"/>
              <a:gd name="connsiteX2" fmla="*/ 477093 w 481856"/>
              <a:gd name="connsiteY2" fmla="*/ 1549723 h 1549723"/>
              <a:gd name="connsiteX3" fmla="*/ 0 w 481856"/>
              <a:gd name="connsiteY3" fmla="*/ 1278260 h 1549723"/>
              <a:gd name="connsiteX4" fmla="*/ 0 w 481856"/>
              <a:gd name="connsiteY4" fmla="*/ 0 h 154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56" h="1549723">
                <a:moveTo>
                  <a:pt x="0" y="0"/>
                </a:moveTo>
                <a:lnTo>
                  <a:pt x="481856" y="0"/>
                </a:lnTo>
                <a:cubicBezTo>
                  <a:pt x="480268" y="516574"/>
                  <a:pt x="478681" y="1033149"/>
                  <a:pt x="477093" y="1549723"/>
                </a:cubicBezTo>
                <a:lnTo>
                  <a:pt x="0" y="1278260"/>
                </a:lnTo>
                <a:lnTo>
                  <a:pt x="0" y="0"/>
                </a:lnTo>
                <a:close/>
              </a:path>
            </a:pathLst>
          </a:custGeom>
          <a:solidFill>
            <a:srgbClr val="DD40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ZoneTexte 6">
            <a:extLst>
              <a:ext uri="{FF2B5EF4-FFF2-40B4-BE49-F238E27FC236}">
                <a16:creationId xmlns:a16="http://schemas.microsoft.com/office/drawing/2014/main" id="{4C881156-8A11-4BCE-AC96-E1DAC51A0C10}"/>
              </a:ext>
            </a:extLst>
          </p:cNvPr>
          <p:cNvSpPr txBox="1">
            <a:spLocks noChangeArrowheads="1"/>
          </p:cNvSpPr>
          <p:nvPr/>
        </p:nvSpPr>
        <p:spPr bwMode="auto">
          <a:xfrm>
            <a:off x="9694275" y="2869451"/>
            <a:ext cx="227401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t>Gilles</a:t>
            </a:r>
          </a:p>
          <a:p>
            <a:pPr>
              <a:spcBef>
                <a:spcPct val="0"/>
              </a:spcBef>
              <a:buFontTx/>
              <a:buNone/>
            </a:pPr>
            <a:r>
              <a:rPr lang="fr-FR" altLang="fr-FR" sz="1600" dirty="0" err="1">
                <a:solidFill>
                  <a:schemeClr val="bg1"/>
                </a:solidFill>
                <a:latin typeface="Verdana" panose="020B0604030504040204" pitchFamily="34" charset="0"/>
                <a:ea typeface="Verdana" panose="020B0604030504040204" pitchFamily="34" charset="0"/>
                <a:cs typeface="Verdana" panose="020B0604030504040204" pitchFamily="34" charset="0"/>
              </a:rPr>
              <a:t>Bonavitacola</a:t>
            </a:r>
            <a:b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t>ICAP</a:t>
            </a:r>
          </a:p>
        </p:txBody>
      </p:sp>
    </p:spTree>
    <p:extLst>
      <p:ext uri="{BB962C8B-B14F-4D97-AF65-F5344CB8AC3E}">
        <p14:creationId xmlns:p14="http://schemas.microsoft.com/office/powerpoint/2010/main" val="229180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Messagerie instantanée</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88227" y="2106782"/>
            <a:ext cx="4769927" cy="2185214"/>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Accessible en web ou via client à installer pour PC et smartphone</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Réservé au personnel de l’Université</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Possibilité de créer des canaux de discussions par équipes, projets …</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pPr algn="ctr"/>
            <a:r>
              <a:rPr lang="fr-FR" sz="2800" dirty="0">
                <a:solidFill>
                  <a:srgbClr val="FF3300"/>
                </a:solidFill>
                <a:hlinkClick r:id="rId3">
                  <a:extLst>
                    <a:ext uri="{A12FA001-AC4F-418D-AE19-62706E023703}">
                      <ahyp:hlinkClr xmlns:ahyp="http://schemas.microsoft.com/office/drawing/2018/hyperlinkcolor" val="tx"/>
                    </a:ext>
                  </a:extLst>
                </a:hlinkClick>
              </a:rPr>
              <a:t>https://chat.univ-lyon1.fr</a:t>
            </a:r>
            <a:endParaRPr lang="fr-FR" sz="2800" dirty="0">
              <a:solidFill>
                <a:srgbClr val="FF3300"/>
              </a:solidFill>
            </a:endParaRPr>
          </a:p>
        </p:txBody>
      </p:sp>
      <p:pic>
        <p:nvPicPr>
          <p:cNvPr id="25" name="Image 24">
            <a:extLst>
              <a:ext uri="{FF2B5EF4-FFF2-40B4-BE49-F238E27FC236}">
                <a16:creationId xmlns:a16="http://schemas.microsoft.com/office/drawing/2014/main" id="{41667464-001E-47BE-BA57-8E70FE88CD53}"/>
              </a:ext>
            </a:extLst>
          </p:cNvPr>
          <p:cNvPicPr>
            <a:picLocks noChangeAspect="1"/>
          </p:cNvPicPr>
          <p:nvPr/>
        </p:nvPicPr>
        <p:blipFill rotWithShape="1">
          <a:blip r:embed="rId4"/>
          <a:srcRect t="5342"/>
          <a:stretch/>
        </p:blipFill>
        <p:spPr>
          <a:xfrm>
            <a:off x="5633731" y="1616325"/>
            <a:ext cx="6547116" cy="4467582"/>
          </a:xfrm>
          <a:prstGeom prst="rect">
            <a:avLst/>
          </a:prstGeom>
        </p:spPr>
      </p:pic>
    </p:spTree>
    <p:extLst>
      <p:ext uri="{BB962C8B-B14F-4D97-AF65-F5344CB8AC3E}">
        <p14:creationId xmlns:p14="http://schemas.microsoft.com/office/powerpoint/2010/main" val="2846760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Visioconférence</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88227" y="1874728"/>
            <a:ext cx="10756511" cy="1000274"/>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Vous devez avoir un compte </a:t>
            </a:r>
            <a:r>
              <a:rPr lang="fr-FR" dirty="0" err="1">
                <a:solidFill>
                  <a:srgbClr val="363636"/>
                </a:solidFill>
              </a:rPr>
              <a:t>webex</a:t>
            </a:r>
            <a:r>
              <a:rPr lang="fr-FR" dirty="0">
                <a:solidFill>
                  <a:srgbClr val="363636"/>
                </a:solidFill>
              </a:rPr>
              <a:t> pour créer une visioconférence</a:t>
            </a:r>
          </a:p>
          <a:p>
            <a:pPr marL="285750" indent="-285750">
              <a:spcAft>
                <a:spcPts val="300"/>
              </a:spcAft>
              <a:buFont typeface="Arial" panose="020B0604020202020204" pitchFamily="34" charset="0"/>
              <a:buChar char="•"/>
            </a:pPr>
            <a:r>
              <a:rPr lang="fr-FR" dirty="0">
                <a:solidFill>
                  <a:srgbClr val="363636"/>
                </a:solidFill>
              </a:rPr>
              <a:t>Pour demander la création d’un compte </a:t>
            </a:r>
            <a:r>
              <a:rPr lang="fr-FR" dirty="0" err="1">
                <a:solidFill>
                  <a:srgbClr val="363636"/>
                </a:solidFill>
              </a:rPr>
              <a:t>webex</a:t>
            </a:r>
            <a:r>
              <a:rPr lang="fr-FR" dirty="0">
                <a:solidFill>
                  <a:srgbClr val="363636"/>
                </a:solidFill>
              </a:rPr>
              <a:t> : ticket au support</a:t>
            </a:r>
          </a:p>
          <a:p>
            <a:pPr marL="285750" indent="-285750">
              <a:spcAft>
                <a:spcPts val="300"/>
              </a:spcAft>
              <a:buFont typeface="Arial" panose="020B0604020202020204" pitchFamily="34" charset="0"/>
              <a:buChar char="•"/>
            </a:pPr>
            <a:r>
              <a:rPr lang="fr-FR" dirty="0">
                <a:solidFill>
                  <a:srgbClr val="363636"/>
                </a:solidFill>
              </a:rPr>
              <a:t>Vous pouvez assister à une visioconférence </a:t>
            </a:r>
            <a:r>
              <a:rPr lang="fr-FR" dirty="0" err="1">
                <a:solidFill>
                  <a:srgbClr val="363636"/>
                </a:solidFill>
              </a:rPr>
              <a:t>webex</a:t>
            </a:r>
            <a:r>
              <a:rPr lang="fr-FR" dirty="0">
                <a:solidFill>
                  <a:srgbClr val="363636"/>
                </a:solidFill>
              </a:rPr>
              <a:t> sans avoir de compte </a:t>
            </a:r>
            <a:r>
              <a:rPr lang="fr-FR" dirty="0" err="1">
                <a:solidFill>
                  <a:srgbClr val="363636"/>
                </a:solidFill>
              </a:rPr>
              <a:t>webex</a:t>
            </a:r>
            <a:endParaRPr lang="fr-FR" dirty="0">
              <a:solidFill>
                <a:srgbClr val="363636"/>
              </a:solidFill>
            </a:endParaRP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pPr algn="ctr"/>
            <a:r>
              <a:rPr lang="fr-FR" sz="2800" dirty="0">
                <a:solidFill>
                  <a:srgbClr val="FF3300"/>
                </a:solidFill>
                <a:hlinkClick r:id="rId3">
                  <a:extLst>
                    <a:ext uri="{A12FA001-AC4F-418D-AE19-62706E023703}">
                      <ahyp:hlinkClr xmlns:ahyp="http://schemas.microsoft.com/office/drawing/2018/hyperlinkcolor" val="tx"/>
                    </a:ext>
                  </a:extLst>
                </a:hlinkClick>
              </a:rPr>
              <a:t>https://univ-lyon1.webex.com</a:t>
            </a:r>
            <a:endParaRPr lang="fr-FR" sz="2800" dirty="0">
              <a:solidFill>
                <a:srgbClr val="FF3300"/>
              </a:solidFill>
            </a:endParaRPr>
          </a:p>
        </p:txBody>
      </p:sp>
      <p:sp>
        <p:nvSpPr>
          <p:cNvPr id="26" name="ZoneTexte 25">
            <a:extLst>
              <a:ext uri="{FF2B5EF4-FFF2-40B4-BE49-F238E27FC236}">
                <a16:creationId xmlns:a16="http://schemas.microsoft.com/office/drawing/2014/main" id="{B9121195-AB4C-43E5-B63B-63A6D1E4D296}"/>
              </a:ext>
            </a:extLst>
          </p:cNvPr>
          <p:cNvSpPr txBox="1"/>
          <p:nvPr/>
        </p:nvSpPr>
        <p:spPr>
          <a:xfrm>
            <a:off x="3128789" y="3133405"/>
            <a:ext cx="5275385" cy="523220"/>
          </a:xfrm>
          <a:prstGeom prst="rect">
            <a:avLst/>
          </a:prstGeom>
          <a:noFill/>
        </p:spPr>
        <p:txBody>
          <a:bodyPr wrap="square" rtlCol="0">
            <a:spAutoFit/>
          </a:bodyPr>
          <a:lstStyle/>
          <a:p>
            <a:pPr algn="ctr"/>
            <a:r>
              <a:rPr lang="fr-FR" sz="2800" dirty="0">
                <a:solidFill>
                  <a:srgbClr val="FF3300"/>
                </a:solidFill>
                <a:hlinkClick r:id="rId4">
                  <a:extLst>
                    <a:ext uri="{A12FA001-AC4F-418D-AE19-62706E023703}">
                      <ahyp:hlinkClr xmlns:ahyp="http://schemas.microsoft.com/office/drawing/2018/hyperlinkcolor" val="tx"/>
                    </a:ext>
                  </a:extLst>
                </a:hlinkClick>
              </a:rPr>
              <a:t>https://rendez-vous.renater.fr</a:t>
            </a:r>
            <a:endParaRPr lang="fr-FR" sz="2800" dirty="0">
              <a:solidFill>
                <a:srgbClr val="FF3300"/>
              </a:solidFill>
            </a:endParaRPr>
          </a:p>
        </p:txBody>
      </p:sp>
      <p:sp>
        <p:nvSpPr>
          <p:cNvPr id="27" name="ZoneTexte 26">
            <a:extLst>
              <a:ext uri="{FF2B5EF4-FFF2-40B4-BE49-F238E27FC236}">
                <a16:creationId xmlns:a16="http://schemas.microsoft.com/office/drawing/2014/main" id="{33380948-DB30-44CA-AC4D-3174B367E447}"/>
              </a:ext>
            </a:extLst>
          </p:cNvPr>
          <p:cNvSpPr txBox="1"/>
          <p:nvPr/>
        </p:nvSpPr>
        <p:spPr>
          <a:xfrm>
            <a:off x="388225" y="3855106"/>
            <a:ext cx="10756511" cy="68480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Vous devez vous authentifier (avec votre compte Lyon 1) pour créer une visioconférence</a:t>
            </a:r>
          </a:p>
          <a:p>
            <a:pPr marL="285750" indent="-285750">
              <a:spcAft>
                <a:spcPts val="300"/>
              </a:spcAft>
              <a:buFont typeface="Arial" panose="020B0604020202020204" pitchFamily="34" charset="0"/>
              <a:buChar char="•"/>
            </a:pPr>
            <a:r>
              <a:rPr lang="fr-FR" dirty="0">
                <a:solidFill>
                  <a:srgbClr val="363636"/>
                </a:solidFill>
              </a:rPr>
              <a:t>Vous pouvez inviter qui vous le souhaitez dans votre salle de </a:t>
            </a:r>
            <a:r>
              <a:rPr lang="fr-FR" dirty="0" err="1">
                <a:solidFill>
                  <a:srgbClr val="363636"/>
                </a:solidFill>
              </a:rPr>
              <a:t>visio</a:t>
            </a:r>
            <a:r>
              <a:rPr lang="fr-FR" dirty="0">
                <a:solidFill>
                  <a:srgbClr val="363636"/>
                </a:solidFill>
              </a:rPr>
              <a:t> en lui partageant le lien de la salle</a:t>
            </a:r>
          </a:p>
        </p:txBody>
      </p:sp>
      <p:pic>
        <p:nvPicPr>
          <p:cNvPr id="3" name="Image 2">
            <a:extLst>
              <a:ext uri="{FF2B5EF4-FFF2-40B4-BE49-F238E27FC236}">
                <a16:creationId xmlns:a16="http://schemas.microsoft.com/office/drawing/2014/main" id="{26F5B8A8-D951-45A1-96F2-C3573D466122}"/>
              </a:ext>
            </a:extLst>
          </p:cNvPr>
          <p:cNvPicPr>
            <a:picLocks noChangeAspect="1"/>
          </p:cNvPicPr>
          <p:nvPr/>
        </p:nvPicPr>
        <p:blipFill>
          <a:blip r:embed="rId5"/>
          <a:stretch>
            <a:fillRect/>
          </a:stretch>
        </p:blipFill>
        <p:spPr>
          <a:xfrm>
            <a:off x="8178798" y="3083677"/>
            <a:ext cx="3342857" cy="771429"/>
          </a:xfrm>
          <a:prstGeom prst="rect">
            <a:avLst/>
          </a:prstGeom>
        </p:spPr>
      </p:pic>
      <p:pic>
        <p:nvPicPr>
          <p:cNvPr id="4" name="Image 3">
            <a:extLst>
              <a:ext uri="{FF2B5EF4-FFF2-40B4-BE49-F238E27FC236}">
                <a16:creationId xmlns:a16="http://schemas.microsoft.com/office/drawing/2014/main" id="{F5B6CC10-B6C6-4455-B5F2-9255DDE96D3C}"/>
              </a:ext>
            </a:extLst>
          </p:cNvPr>
          <p:cNvPicPr>
            <a:picLocks noChangeAspect="1"/>
          </p:cNvPicPr>
          <p:nvPr/>
        </p:nvPicPr>
        <p:blipFill>
          <a:blip r:embed="rId6"/>
          <a:stretch>
            <a:fillRect/>
          </a:stretch>
        </p:blipFill>
        <p:spPr>
          <a:xfrm>
            <a:off x="3028081" y="4910623"/>
            <a:ext cx="5647619" cy="657143"/>
          </a:xfrm>
          <a:prstGeom prst="rect">
            <a:avLst/>
          </a:prstGeom>
        </p:spPr>
      </p:pic>
      <p:pic>
        <p:nvPicPr>
          <p:cNvPr id="6" name="Image 5">
            <a:extLst>
              <a:ext uri="{FF2B5EF4-FFF2-40B4-BE49-F238E27FC236}">
                <a16:creationId xmlns:a16="http://schemas.microsoft.com/office/drawing/2014/main" id="{9747767D-316C-4A0E-BAA5-EDE45E84D638}"/>
              </a:ext>
            </a:extLst>
          </p:cNvPr>
          <p:cNvPicPr>
            <a:picLocks noChangeAspect="1"/>
          </p:cNvPicPr>
          <p:nvPr/>
        </p:nvPicPr>
        <p:blipFill>
          <a:blip r:embed="rId7"/>
          <a:stretch>
            <a:fillRect/>
          </a:stretch>
        </p:blipFill>
        <p:spPr>
          <a:xfrm>
            <a:off x="8375433" y="1093105"/>
            <a:ext cx="1019048" cy="514286"/>
          </a:xfrm>
          <a:prstGeom prst="rect">
            <a:avLst/>
          </a:prstGeom>
        </p:spPr>
      </p:pic>
    </p:spTree>
    <p:extLst>
      <p:ext uri="{BB962C8B-B14F-4D97-AF65-F5344CB8AC3E}">
        <p14:creationId xmlns:p14="http://schemas.microsoft.com/office/powerpoint/2010/main" val="3758367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411360"/>
            <a:ext cx="10515600" cy="747960"/>
          </a:xfrm>
        </p:spPr>
        <p:txBody>
          <a:bodyPr>
            <a:normAutofit fontScale="90000"/>
          </a:bodyPr>
          <a:lstStyle/>
          <a:p>
            <a:r>
              <a:rPr lang="fr-FR" altLang="fr-FR" dirty="0">
                <a:solidFill>
                  <a:srgbClr val="363636"/>
                </a:solidFill>
              </a:rPr>
              <a:t>Répertoires de service et répertoire personnel</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12327" y="1798251"/>
            <a:ext cx="7729167" cy="337015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Pour partager des dossiers de service, équipe, …</a:t>
            </a:r>
          </a:p>
          <a:p>
            <a:pPr marL="285750" indent="-285750">
              <a:spcAft>
                <a:spcPts val="300"/>
              </a:spcAft>
              <a:buFont typeface="Arial" panose="020B0604020202020204" pitchFamily="34" charset="0"/>
              <a:buChar char="•"/>
            </a:pPr>
            <a:r>
              <a:rPr lang="fr-FR" dirty="0">
                <a:solidFill>
                  <a:srgbClr val="363636"/>
                </a:solidFill>
              </a:rPr>
              <a:t>Pour stocker vos fichiers personnels (</a:t>
            </a:r>
            <a:r>
              <a:rPr lang="fr-FR" dirty="0" err="1">
                <a:solidFill>
                  <a:srgbClr val="363636"/>
                </a:solidFill>
              </a:rPr>
              <a:t>homepers</a:t>
            </a:r>
            <a:r>
              <a:rPr lang="fr-FR" dirty="0">
                <a:solidFill>
                  <a:srgbClr val="363636"/>
                </a:solidFill>
              </a:rPr>
              <a:t>) : Montage automatique sur votre poste de travail (lecteur U ou W) quota 4 Go</a:t>
            </a:r>
          </a:p>
          <a:p>
            <a:pPr marL="285750" indent="-285750">
              <a:spcAft>
                <a:spcPts val="300"/>
              </a:spcAft>
              <a:buFont typeface="Arial" panose="020B0604020202020204" pitchFamily="34" charset="0"/>
              <a:buChar char="•"/>
            </a:pPr>
            <a:r>
              <a:rPr lang="fr-FR" dirty="0">
                <a:solidFill>
                  <a:srgbClr val="363636"/>
                </a:solidFill>
              </a:rPr>
              <a:t>Accessible depuis un ordinateur Windows, Linux, Mac</a:t>
            </a:r>
          </a:p>
          <a:p>
            <a:pPr marL="285750" indent="-285750">
              <a:spcAft>
                <a:spcPts val="300"/>
              </a:spcAft>
              <a:buFont typeface="Arial" panose="020B0604020202020204" pitchFamily="34" charset="0"/>
              <a:buChar char="•"/>
            </a:pPr>
            <a:r>
              <a:rPr lang="fr-FR" dirty="0">
                <a:solidFill>
                  <a:srgbClr val="363636"/>
                </a:solidFill>
              </a:rPr>
              <a:t>Accessible en web via </a:t>
            </a:r>
            <a:r>
              <a:rPr lang="fr-FR" dirty="0">
                <a:solidFill>
                  <a:srgbClr val="363636"/>
                </a:solidFill>
                <a:hlinkClick r:id="rId3"/>
              </a:rPr>
              <a:t>https://box-ng.univ-lyon1.fr</a:t>
            </a:r>
            <a:r>
              <a:rPr lang="fr-FR" dirty="0">
                <a:solidFill>
                  <a:srgbClr val="363636"/>
                </a:solidFill>
              </a:rPr>
              <a:t> </a:t>
            </a:r>
          </a:p>
          <a:p>
            <a:pPr marL="285750" indent="-285750">
              <a:spcAft>
                <a:spcPts val="300"/>
              </a:spcAft>
              <a:buFont typeface="Arial" panose="020B0604020202020204" pitchFamily="34" charset="0"/>
              <a:buChar char="•"/>
            </a:pPr>
            <a:r>
              <a:rPr lang="fr-FR" dirty="0">
                <a:solidFill>
                  <a:srgbClr val="363636"/>
                </a:solidFill>
              </a:rPr>
              <a:t>Faire un ticket au support pour obtenir les droits d’accès aux dossiers dont vous avez besoin ou demander une augmentation de quota, création de nouveaux dossiers partagés, …</a:t>
            </a:r>
          </a:p>
          <a:p>
            <a:pPr marL="285750" indent="-285750">
              <a:spcAft>
                <a:spcPts val="300"/>
              </a:spcAft>
              <a:buFont typeface="Arial" panose="020B0604020202020204" pitchFamily="34" charset="0"/>
              <a:buChar char="•"/>
            </a:pPr>
            <a:r>
              <a:rPr lang="fr-FR" dirty="0">
                <a:solidFill>
                  <a:srgbClr val="363636"/>
                </a:solidFill>
              </a:rPr>
              <a:t>Vous pouvez récupérer un fichier effacé ou une version précédente directement avec l’explorateur de fichiers</a:t>
            </a:r>
          </a:p>
          <a:p>
            <a:pPr marL="285750" indent="-285750">
              <a:spcAft>
                <a:spcPts val="300"/>
              </a:spcAft>
              <a:buFont typeface="Arial" panose="020B0604020202020204" pitchFamily="34" charset="0"/>
              <a:buChar char="•"/>
            </a:pPr>
            <a:r>
              <a:rPr lang="fr-FR" dirty="0">
                <a:solidFill>
                  <a:srgbClr val="363636"/>
                </a:solidFill>
              </a:rPr>
              <a:t>Pour les étudiants : TERAETU</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5612484" y="1099948"/>
            <a:ext cx="967032" cy="523220"/>
          </a:xfrm>
          <a:prstGeom prst="rect">
            <a:avLst/>
          </a:prstGeom>
          <a:noFill/>
        </p:spPr>
        <p:txBody>
          <a:bodyPr wrap="square" rtlCol="0">
            <a:spAutoFit/>
          </a:bodyPr>
          <a:lstStyle/>
          <a:p>
            <a:r>
              <a:rPr lang="fr-FR" sz="2800" dirty="0">
                <a:solidFill>
                  <a:srgbClr val="FF3300"/>
                </a:solidFill>
              </a:rPr>
              <a:t>TERA</a:t>
            </a:r>
          </a:p>
        </p:txBody>
      </p:sp>
      <p:pic>
        <p:nvPicPr>
          <p:cNvPr id="7" name="Image 6">
            <a:extLst>
              <a:ext uri="{FF2B5EF4-FFF2-40B4-BE49-F238E27FC236}">
                <a16:creationId xmlns:a16="http://schemas.microsoft.com/office/drawing/2014/main" id="{4ACF0B3A-F50F-4CA8-B3C9-224343A1790F}"/>
              </a:ext>
            </a:extLst>
          </p:cNvPr>
          <p:cNvPicPr>
            <a:picLocks noChangeAspect="1"/>
          </p:cNvPicPr>
          <p:nvPr/>
        </p:nvPicPr>
        <p:blipFill rotWithShape="1">
          <a:blip r:embed="rId4"/>
          <a:srcRect l="1394"/>
          <a:stretch/>
        </p:blipFill>
        <p:spPr>
          <a:xfrm>
            <a:off x="8141494" y="2263751"/>
            <a:ext cx="3774992" cy="3740456"/>
          </a:xfrm>
          <a:prstGeom prst="rect">
            <a:avLst/>
          </a:prstGeom>
        </p:spPr>
      </p:pic>
      <p:cxnSp>
        <p:nvCxnSpPr>
          <p:cNvPr id="29" name="Connecteur droit avec flèche 28">
            <a:extLst>
              <a:ext uri="{FF2B5EF4-FFF2-40B4-BE49-F238E27FC236}">
                <a16:creationId xmlns:a16="http://schemas.microsoft.com/office/drawing/2014/main" id="{FFD2244E-9651-442B-958C-881D2EFFE3A6}"/>
              </a:ext>
            </a:extLst>
          </p:cNvPr>
          <p:cNvCxnSpPr>
            <a:cxnSpLocks/>
          </p:cNvCxnSpPr>
          <p:nvPr/>
        </p:nvCxnSpPr>
        <p:spPr>
          <a:xfrm>
            <a:off x="4856085" y="4669654"/>
            <a:ext cx="3099977" cy="266263"/>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43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Intranet</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89827" y="2356164"/>
            <a:ext cx="9182493" cy="411651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Votre source d’informations principale : documentation et actualités de l’Université</a:t>
            </a:r>
          </a:p>
          <a:p>
            <a:pPr marL="285750" indent="-285750">
              <a:spcAft>
                <a:spcPts val="300"/>
              </a:spcAft>
              <a:buFont typeface="Arial" panose="020B0604020202020204" pitchFamily="34" charset="0"/>
              <a:buChar char="•"/>
            </a:pPr>
            <a:r>
              <a:rPr lang="fr-FR" dirty="0">
                <a:solidFill>
                  <a:srgbClr val="363636"/>
                </a:solidFill>
              </a:rPr>
              <a:t>Accès rapide à tous les outils et applications</a:t>
            </a:r>
          </a:p>
          <a:p>
            <a:pPr marL="285750" indent="-285750">
              <a:spcAft>
                <a:spcPts val="300"/>
              </a:spcAft>
              <a:buFont typeface="Arial" panose="020B0604020202020204" pitchFamily="34" charset="0"/>
              <a:buChar char="•"/>
            </a:pPr>
            <a:r>
              <a:rPr lang="fr-FR" dirty="0">
                <a:solidFill>
                  <a:srgbClr val="363636"/>
                </a:solidFill>
              </a:rPr>
              <a:t>Annuaire des personnels </a:t>
            </a:r>
          </a:p>
          <a:p>
            <a:pPr marL="285750" indent="-285750">
              <a:spcAft>
                <a:spcPts val="300"/>
              </a:spcAft>
              <a:buFont typeface="Arial" panose="020B0604020202020204" pitchFamily="34" charset="0"/>
              <a:buChar char="•"/>
            </a:pPr>
            <a:r>
              <a:rPr lang="fr-FR" dirty="0">
                <a:solidFill>
                  <a:srgbClr val="363636"/>
                </a:solidFill>
              </a:rPr>
              <a:t>14 rubriques regroupant les informations des services :</a:t>
            </a:r>
          </a:p>
          <a:p>
            <a:pPr marL="742950" lvl="1" indent="-285750">
              <a:spcAft>
                <a:spcPts val="300"/>
              </a:spcAft>
              <a:buFont typeface="Arial" panose="020B0604020202020204" pitchFamily="34" charset="0"/>
              <a:buChar char="•"/>
            </a:pPr>
            <a:r>
              <a:rPr lang="fr-FR" dirty="0">
                <a:solidFill>
                  <a:srgbClr val="363636"/>
                </a:solidFill>
              </a:rPr>
              <a:t>Organisation de l’Université (gouvernance, enseignement, recherche, services centraux…)</a:t>
            </a:r>
          </a:p>
          <a:p>
            <a:pPr marL="742950" lvl="1" indent="-285750">
              <a:spcAft>
                <a:spcPts val="300"/>
              </a:spcAft>
              <a:buFont typeface="Arial" panose="020B0604020202020204" pitchFamily="34" charset="0"/>
              <a:buChar char="•"/>
            </a:pPr>
            <a:r>
              <a:rPr lang="fr-FR" dirty="0">
                <a:solidFill>
                  <a:srgbClr val="363636"/>
                </a:solidFill>
              </a:rPr>
              <a:t>Ressources Humaines</a:t>
            </a:r>
          </a:p>
          <a:p>
            <a:pPr marL="742950" lvl="1" indent="-285750">
              <a:spcAft>
                <a:spcPts val="300"/>
              </a:spcAft>
              <a:buFont typeface="Arial" panose="020B0604020202020204" pitchFamily="34" charset="0"/>
              <a:buChar char="•"/>
            </a:pPr>
            <a:r>
              <a:rPr lang="fr-FR" dirty="0">
                <a:solidFill>
                  <a:srgbClr val="363636"/>
                </a:solidFill>
              </a:rPr>
              <a:t>Santé et sécurité</a:t>
            </a:r>
          </a:p>
          <a:p>
            <a:pPr marL="742950" lvl="1" indent="-285750">
              <a:spcAft>
                <a:spcPts val="300"/>
              </a:spcAft>
              <a:buFont typeface="Arial" panose="020B0604020202020204" pitchFamily="34" charset="0"/>
              <a:buChar char="•"/>
            </a:pPr>
            <a:r>
              <a:rPr lang="fr-FR" dirty="0">
                <a:solidFill>
                  <a:srgbClr val="363636"/>
                </a:solidFill>
              </a:rPr>
              <a:t>Vie des personnels (restauration, action sociale, loisirs, syndicats…)</a:t>
            </a:r>
          </a:p>
          <a:p>
            <a:pPr marL="742950" lvl="1" indent="-285750">
              <a:spcAft>
                <a:spcPts val="300"/>
              </a:spcAft>
              <a:buFont typeface="Arial" panose="020B0604020202020204" pitchFamily="34" charset="0"/>
              <a:buChar char="•"/>
            </a:pPr>
            <a:r>
              <a:rPr lang="fr-FR" dirty="0">
                <a:solidFill>
                  <a:srgbClr val="363636"/>
                </a:solidFill>
              </a:rPr>
              <a:t>Finances et achat public (liste des marchés en cours…)</a:t>
            </a:r>
          </a:p>
          <a:p>
            <a:pPr marL="742950" lvl="1" indent="-285750">
              <a:spcAft>
                <a:spcPts val="300"/>
              </a:spcAft>
              <a:buFont typeface="Arial" panose="020B0604020202020204" pitchFamily="34" charset="0"/>
              <a:buChar char="•"/>
            </a:pPr>
            <a:r>
              <a:rPr lang="fr-FR" dirty="0">
                <a:solidFill>
                  <a:srgbClr val="363636"/>
                </a:solidFill>
              </a:rPr>
              <a:t>Patrimoine (guichet demandes d’intervention…)</a:t>
            </a:r>
          </a:p>
          <a:p>
            <a:pPr marL="742950" lvl="1" indent="-285750">
              <a:spcAft>
                <a:spcPts val="300"/>
              </a:spcAft>
              <a:buFont typeface="Arial" panose="020B0604020202020204" pitchFamily="34" charset="0"/>
              <a:buChar char="•"/>
            </a:pPr>
            <a:r>
              <a:rPr lang="fr-FR" dirty="0">
                <a:solidFill>
                  <a:srgbClr val="363636"/>
                </a:solidFill>
              </a:rPr>
              <a:t>Communication (demande d’accompagnement, </a:t>
            </a:r>
            <a:r>
              <a:rPr lang="fr-FR" dirty="0" err="1">
                <a:solidFill>
                  <a:srgbClr val="363636"/>
                </a:solidFill>
              </a:rPr>
              <a:t>logothèque</a:t>
            </a:r>
            <a:r>
              <a:rPr lang="fr-FR" dirty="0">
                <a:solidFill>
                  <a:srgbClr val="363636"/>
                </a:solidFill>
              </a:rPr>
              <a:t>, documentation web…) </a:t>
            </a:r>
          </a:p>
          <a:p>
            <a:pPr marL="742950" lvl="1" indent="-285750">
              <a:spcAft>
                <a:spcPts val="300"/>
              </a:spcAft>
              <a:buFont typeface="Arial" panose="020B0604020202020204" pitchFamily="34" charset="0"/>
              <a:buChar char="•"/>
            </a:pPr>
            <a:r>
              <a:rPr lang="fr-FR" dirty="0">
                <a:solidFill>
                  <a:srgbClr val="363636"/>
                </a:solidFill>
              </a:rPr>
              <a:t>Informatique et réseau (liens vers les applications utiles, logiciels, téléphonie…)</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458307" y="1690561"/>
            <a:ext cx="5275385" cy="523220"/>
          </a:xfrm>
          <a:prstGeom prst="rect">
            <a:avLst/>
          </a:prstGeom>
          <a:noFill/>
        </p:spPr>
        <p:txBody>
          <a:bodyPr wrap="square" rtlCol="0">
            <a:spAutoFit/>
          </a:bodyPr>
          <a:lstStyle/>
          <a:p>
            <a:pPr algn="ctr"/>
            <a:r>
              <a:rPr lang="fr-FR" sz="2800" dirty="0">
                <a:solidFill>
                  <a:srgbClr val="FF3300"/>
                </a:solidFill>
                <a:hlinkClick r:id="rId3">
                  <a:extLst>
                    <a:ext uri="{A12FA001-AC4F-418D-AE19-62706E023703}">
                      <ahyp:hlinkClr xmlns:ahyp="http://schemas.microsoft.com/office/drawing/2018/hyperlinkcolor" val="tx"/>
                    </a:ext>
                  </a:extLst>
                </a:hlinkClick>
              </a:rPr>
              <a:t>https://intranet.univ-lyon1.fr</a:t>
            </a:r>
            <a:endParaRPr lang="fr-FR" sz="2800" dirty="0">
              <a:solidFill>
                <a:srgbClr val="FF3300"/>
              </a:solidFill>
            </a:endParaRPr>
          </a:p>
        </p:txBody>
      </p:sp>
      <p:pic>
        <p:nvPicPr>
          <p:cNvPr id="3" name="Image 2">
            <a:extLst>
              <a:ext uri="{FF2B5EF4-FFF2-40B4-BE49-F238E27FC236}">
                <a16:creationId xmlns:a16="http://schemas.microsoft.com/office/drawing/2014/main" id="{1DFD11FD-689A-42C3-A94E-3DD6C34D6722}"/>
              </a:ext>
            </a:extLst>
          </p:cNvPr>
          <p:cNvPicPr>
            <a:picLocks noChangeAspect="1"/>
          </p:cNvPicPr>
          <p:nvPr/>
        </p:nvPicPr>
        <p:blipFill>
          <a:blip r:embed="rId4"/>
          <a:stretch>
            <a:fillRect/>
          </a:stretch>
        </p:blipFill>
        <p:spPr>
          <a:xfrm>
            <a:off x="4734094" y="825505"/>
            <a:ext cx="2723809" cy="819048"/>
          </a:xfrm>
          <a:prstGeom prst="rect">
            <a:avLst/>
          </a:prstGeom>
        </p:spPr>
      </p:pic>
    </p:spTree>
    <p:extLst>
      <p:ext uri="{BB962C8B-B14F-4D97-AF65-F5344CB8AC3E}">
        <p14:creationId xmlns:p14="http://schemas.microsoft.com/office/powerpoint/2010/main" val="2520582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Hébergement web</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31" y="1616325"/>
            <a:ext cx="9182493" cy="68480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Utilise la même plateforme technique que le site web de l’Université et l’intranet : KSUP</a:t>
            </a:r>
          </a:p>
          <a:p>
            <a:pPr marL="285750" indent="-285750">
              <a:spcAft>
                <a:spcPts val="300"/>
              </a:spcAft>
              <a:buFont typeface="Arial" panose="020B0604020202020204" pitchFamily="34" charset="0"/>
              <a:buChar char="•"/>
            </a:pPr>
            <a:r>
              <a:rPr lang="fr-FR" dirty="0">
                <a:solidFill>
                  <a:srgbClr val="363636"/>
                </a:solidFill>
              </a:rPr>
              <a:t>Géré par la Direction de la Communication</a:t>
            </a:r>
          </a:p>
        </p:txBody>
      </p:sp>
      <p:sp>
        <p:nvSpPr>
          <p:cNvPr id="25" name="ZoneTexte 24">
            <a:extLst>
              <a:ext uri="{FF2B5EF4-FFF2-40B4-BE49-F238E27FC236}">
                <a16:creationId xmlns:a16="http://schemas.microsoft.com/office/drawing/2014/main" id="{E43D3546-255D-44D6-ABF6-AEFCF10610DF}"/>
              </a:ext>
            </a:extLst>
          </p:cNvPr>
          <p:cNvSpPr txBox="1"/>
          <p:nvPr/>
        </p:nvSpPr>
        <p:spPr>
          <a:xfrm>
            <a:off x="2513684" y="1061429"/>
            <a:ext cx="7164632" cy="523220"/>
          </a:xfrm>
          <a:prstGeom prst="rect">
            <a:avLst/>
          </a:prstGeom>
          <a:noFill/>
        </p:spPr>
        <p:txBody>
          <a:bodyPr wrap="square" rtlCol="0">
            <a:spAutoFit/>
          </a:bodyPr>
          <a:lstStyle/>
          <a:p>
            <a:pPr algn="ctr"/>
            <a:r>
              <a:rPr lang="fr-FR" sz="2800" dirty="0">
                <a:solidFill>
                  <a:srgbClr val="FF3300"/>
                </a:solidFill>
              </a:rPr>
              <a:t>Sites institutionnels et sites de composantes</a:t>
            </a:r>
          </a:p>
        </p:txBody>
      </p:sp>
      <p:sp>
        <p:nvSpPr>
          <p:cNvPr id="26" name="ZoneTexte 25">
            <a:extLst>
              <a:ext uri="{FF2B5EF4-FFF2-40B4-BE49-F238E27FC236}">
                <a16:creationId xmlns:a16="http://schemas.microsoft.com/office/drawing/2014/main" id="{D1C4A9EB-2DAA-4A7F-A5A1-34598B8967A2}"/>
              </a:ext>
            </a:extLst>
          </p:cNvPr>
          <p:cNvSpPr txBox="1"/>
          <p:nvPr/>
        </p:nvSpPr>
        <p:spPr>
          <a:xfrm>
            <a:off x="4753881" y="2362864"/>
            <a:ext cx="3079364" cy="523220"/>
          </a:xfrm>
          <a:prstGeom prst="rect">
            <a:avLst/>
          </a:prstGeom>
          <a:noFill/>
        </p:spPr>
        <p:txBody>
          <a:bodyPr wrap="square" rtlCol="0">
            <a:spAutoFit/>
          </a:bodyPr>
          <a:lstStyle/>
          <a:p>
            <a:r>
              <a:rPr lang="fr-FR" sz="2800" dirty="0">
                <a:solidFill>
                  <a:srgbClr val="FF3300"/>
                </a:solidFill>
              </a:rPr>
              <a:t>Sites pédagogiques</a:t>
            </a:r>
          </a:p>
        </p:txBody>
      </p:sp>
      <p:sp>
        <p:nvSpPr>
          <p:cNvPr id="27" name="ZoneTexte 26">
            <a:extLst>
              <a:ext uri="{FF2B5EF4-FFF2-40B4-BE49-F238E27FC236}">
                <a16:creationId xmlns:a16="http://schemas.microsoft.com/office/drawing/2014/main" id="{13D59427-4765-43CF-80A4-63FD4212C14D}"/>
              </a:ext>
            </a:extLst>
          </p:cNvPr>
          <p:cNvSpPr txBox="1"/>
          <p:nvPr/>
        </p:nvSpPr>
        <p:spPr>
          <a:xfrm>
            <a:off x="449630" y="4114656"/>
            <a:ext cx="10043776" cy="155427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Pour les autres types de sites (laboratoires, associations, …) ou pour disposer de l’outil web de votre choix, la DSI propose un espace d’hébergement web (PHP/MySQL)</a:t>
            </a:r>
          </a:p>
          <a:p>
            <a:pPr marL="285750" indent="-285750">
              <a:spcAft>
                <a:spcPts val="300"/>
              </a:spcAft>
              <a:buFont typeface="Arial" panose="020B0604020202020204" pitchFamily="34" charset="0"/>
              <a:buChar char="•"/>
            </a:pPr>
            <a:r>
              <a:rPr lang="fr-FR" dirty="0">
                <a:solidFill>
                  <a:srgbClr val="363636"/>
                </a:solidFill>
              </a:rPr>
              <a:t>Il s’agit d’un hébergement vide : vous êtes responsable de gérer son contenu (généralement confié à un prestataire extérieur)</a:t>
            </a:r>
          </a:p>
          <a:p>
            <a:pPr marL="285750" indent="-285750">
              <a:spcAft>
                <a:spcPts val="300"/>
              </a:spcAft>
              <a:buFontTx/>
              <a:buChar char="-"/>
            </a:pPr>
            <a:endParaRPr lang="fr-FR" dirty="0">
              <a:solidFill>
                <a:srgbClr val="363636"/>
              </a:solidFill>
            </a:endParaRPr>
          </a:p>
        </p:txBody>
      </p:sp>
      <p:sp>
        <p:nvSpPr>
          <p:cNvPr id="29" name="ZoneTexte 28">
            <a:extLst>
              <a:ext uri="{FF2B5EF4-FFF2-40B4-BE49-F238E27FC236}">
                <a16:creationId xmlns:a16="http://schemas.microsoft.com/office/drawing/2014/main" id="{6BF1DB2E-E33A-478D-B635-BF9FCE064261}"/>
              </a:ext>
            </a:extLst>
          </p:cNvPr>
          <p:cNvSpPr txBox="1"/>
          <p:nvPr/>
        </p:nvSpPr>
        <p:spPr>
          <a:xfrm>
            <a:off x="449630" y="2886084"/>
            <a:ext cx="9182493"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Géré par le service ICAP</a:t>
            </a:r>
          </a:p>
        </p:txBody>
      </p:sp>
      <p:sp>
        <p:nvSpPr>
          <p:cNvPr id="30" name="ZoneTexte 29">
            <a:extLst>
              <a:ext uri="{FF2B5EF4-FFF2-40B4-BE49-F238E27FC236}">
                <a16:creationId xmlns:a16="http://schemas.microsoft.com/office/drawing/2014/main" id="{1C2A7F94-B6EC-4C52-8EB4-0E56F2E95B79}"/>
              </a:ext>
            </a:extLst>
          </p:cNvPr>
          <p:cNvSpPr txBox="1"/>
          <p:nvPr/>
        </p:nvSpPr>
        <p:spPr>
          <a:xfrm>
            <a:off x="4109362" y="3450347"/>
            <a:ext cx="4368401" cy="523220"/>
          </a:xfrm>
          <a:prstGeom prst="rect">
            <a:avLst/>
          </a:prstGeom>
          <a:noFill/>
        </p:spPr>
        <p:txBody>
          <a:bodyPr wrap="square" rtlCol="0">
            <a:spAutoFit/>
          </a:bodyPr>
          <a:lstStyle/>
          <a:p>
            <a:r>
              <a:rPr lang="fr-FR" sz="2800" dirty="0">
                <a:solidFill>
                  <a:srgbClr val="FF3300"/>
                </a:solidFill>
              </a:rPr>
              <a:t>Hébergement web par la DSI</a:t>
            </a:r>
          </a:p>
        </p:txBody>
      </p:sp>
      <p:pic>
        <p:nvPicPr>
          <p:cNvPr id="12292" name="Picture 4" descr="Hebergement web gratuit - LWS Suisse">
            <a:extLst>
              <a:ext uri="{FF2B5EF4-FFF2-40B4-BE49-F238E27FC236}">
                <a16:creationId xmlns:a16="http://schemas.microsoft.com/office/drawing/2014/main" id="{6C78033D-6DC3-4AF4-BEA6-E1A7CBBCC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4855" y="1701350"/>
            <a:ext cx="965633" cy="96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017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Travail collaboratif</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9182493" cy="4470455"/>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Accessible uniquement après authentification</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Pages web</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Partage de fichiers et historique des versions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Edition en ligne des documents Office (Word, Excel)</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pouvez partager le contenu du site avec des collaborateurs extérieurs à Lyon 1</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Demande de création d’un espace SharePoint : </a:t>
            </a:r>
            <a:r>
              <a:rPr lang="fr-FR" dirty="0">
                <a:solidFill>
                  <a:srgbClr val="363636"/>
                </a:solidFill>
                <a:hlinkClick r:id="rId3"/>
              </a:rPr>
              <a:t>https://support.univ-lyon1.fr</a:t>
            </a:r>
            <a:r>
              <a:rPr lang="fr-FR" dirty="0">
                <a:solidFill>
                  <a:srgbClr val="363636"/>
                </a:solidFill>
              </a:rPr>
              <a:t> </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Tx/>
              <a:buChar char="-"/>
            </a:pPr>
            <a:endParaRPr lang="fr-FR" dirty="0">
              <a:solidFill>
                <a:srgbClr val="363636"/>
              </a:solidFill>
            </a:endParaRPr>
          </a:p>
          <a:p>
            <a:pPr marL="285750" indent="-285750">
              <a:spcAft>
                <a:spcPts val="300"/>
              </a:spcAft>
              <a:buFontTx/>
              <a:buChar char="-"/>
            </a:pPr>
            <a:endParaRPr lang="fr-FR" dirty="0">
              <a:solidFill>
                <a:srgbClr val="363636"/>
              </a:solidFill>
            </a:endParaRP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pPr algn="ctr"/>
            <a:r>
              <a:rPr lang="fr-FR" sz="2800" dirty="0">
                <a:solidFill>
                  <a:srgbClr val="FF3300"/>
                </a:solidFill>
              </a:rPr>
              <a:t>Microsoft SharePoint</a:t>
            </a:r>
          </a:p>
        </p:txBody>
      </p:sp>
      <p:pic>
        <p:nvPicPr>
          <p:cNvPr id="25" name="Picture 2" descr="RÃ©sultat de recherche d'images pour &quot;sharepoint&quot;">
            <a:extLst>
              <a:ext uri="{FF2B5EF4-FFF2-40B4-BE49-F238E27FC236}">
                <a16:creationId xmlns:a16="http://schemas.microsoft.com/office/drawing/2014/main" id="{A9754FFF-D4E1-4D62-9AF0-0FDD123F31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7013" y="664929"/>
            <a:ext cx="3837601" cy="208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032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Sauvegarde postes de travail</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9182493" cy="383951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Pour sauvegarder automatiquement des répertoires de votre ordinateur</a:t>
            </a:r>
            <a:endParaRPr lang="fr-FR" dirty="0">
              <a:solidFill>
                <a:srgbClr val="FF3300"/>
              </a:solidFill>
            </a:endParaRPr>
          </a:p>
          <a:p>
            <a:pPr marL="285750" indent="-285750">
              <a:spcAft>
                <a:spcPts val="300"/>
              </a:spcAft>
              <a:buFont typeface="Arial" panose="020B0604020202020204" pitchFamily="34" charset="0"/>
              <a:buChar char="•"/>
            </a:pPr>
            <a:endParaRPr lang="fr-FR" dirty="0">
              <a:solidFill>
                <a:srgbClr val="FF3300"/>
              </a:solidFill>
            </a:endParaRPr>
          </a:p>
          <a:p>
            <a:pPr marL="285750" indent="-285750">
              <a:spcAft>
                <a:spcPts val="300"/>
              </a:spcAft>
              <a:buFont typeface="Arial" panose="020B0604020202020204" pitchFamily="34" charset="0"/>
              <a:buChar char="•"/>
            </a:pPr>
            <a:r>
              <a:rPr lang="fr-FR" dirty="0">
                <a:solidFill>
                  <a:srgbClr val="363636"/>
                </a:solidFill>
              </a:rPr>
              <a:t>Application à installer pour Windows, </a:t>
            </a:r>
            <a:r>
              <a:rPr lang="fr-FR" dirty="0" err="1">
                <a:solidFill>
                  <a:srgbClr val="363636"/>
                </a:solidFill>
              </a:rPr>
              <a:t>MacOS</a:t>
            </a:r>
            <a:r>
              <a:rPr lang="fr-FR" dirty="0">
                <a:solidFill>
                  <a:srgbClr val="363636"/>
                </a:solidFill>
              </a:rPr>
              <a:t>, Linux</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Application également disponible pour Android et iPhone</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Quota 150 Go</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pouvez récupérer vos fichiers directement via l’interface web</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Intégration avec l’outil pédagogique Moodle</a:t>
            </a:r>
          </a:p>
          <a:p>
            <a:pPr marL="285750" indent="-285750">
              <a:spcAft>
                <a:spcPts val="300"/>
              </a:spcAft>
              <a:buFont typeface="Arial" panose="020B0604020202020204" pitchFamily="34" charset="0"/>
              <a:buChar char="•"/>
            </a:pPr>
            <a:endParaRPr lang="fr-FR" dirty="0">
              <a:solidFill>
                <a:srgbClr val="363636"/>
              </a:solidFill>
            </a:endParaRP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pPr algn="ctr"/>
            <a:r>
              <a:rPr lang="fr-FR" sz="2800" dirty="0">
                <a:solidFill>
                  <a:srgbClr val="FF3300"/>
                </a:solidFill>
                <a:hlinkClick r:id="rId3">
                  <a:extLst>
                    <a:ext uri="{A12FA001-AC4F-418D-AE19-62706E023703}">
                      <ahyp:hlinkClr xmlns:ahyp="http://schemas.microsoft.com/office/drawing/2018/hyperlinkcolor" val="tx"/>
                    </a:ext>
                  </a:extLst>
                </a:hlinkClick>
              </a:rPr>
              <a:t>https://box-ng.univ-lyon1.fr</a:t>
            </a:r>
            <a:endParaRPr lang="fr-FR" sz="2800" dirty="0">
              <a:solidFill>
                <a:srgbClr val="FF3300"/>
              </a:solidFill>
            </a:endParaRPr>
          </a:p>
        </p:txBody>
      </p:sp>
      <p:pic>
        <p:nvPicPr>
          <p:cNvPr id="1026" name="Picture 2" descr="upload.wikimedia.org/wikipedia/commons/thumb/6/...">
            <a:extLst>
              <a:ext uri="{FF2B5EF4-FFF2-40B4-BE49-F238E27FC236}">
                <a16:creationId xmlns:a16="http://schemas.microsoft.com/office/drawing/2014/main" id="{20766B4B-6BA5-47F8-B052-592F6AE2D7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9298" y="1496507"/>
            <a:ext cx="2242066" cy="159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964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Contrôle d’accès aux bâtiments</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9182493" cy="226215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Votre carte professionnelle est utilisée pour badger et ouvrir les portes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Tout est automatisé en fonction de votre affectation</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Pour certains locaux sensibles : faire un ticket</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Elle vous permet également de badger aux barrières de parking</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5302664" y="1082450"/>
            <a:ext cx="1206799" cy="523220"/>
          </a:xfrm>
          <a:prstGeom prst="rect">
            <a:avLst/>
          </a:prstGeom>
          <a:noFill/>
        </p:spPr>
        <p:txBody>
          <a:bodyPr wrap="square" rtlCol="0">
            <a:spAutoFit/>
          </a:bodyPr>
          <a:lstStyle/>
          <a:p>
            <a:pPr algn="ctr"/>
            <a:r>
              <a:rPr lang="fr-FR" sz="2800" dirty="0">
                <a:solidFill>
                  <a:srgbClr val="FF3300"/>
                </a:solidFill>
              </a:rPr>
              <a:t>SIPASS</a:t>
            </a:r>
          </a:p>
        </p:txBody>
      </p:sp>
      <p:pic>
        <p:nvPicPr>
          <p:cNvPr id="2050" name="Picture 2" descr="Contrôle d'accès – Copropriété | Serly">
            <a:extLst>
              <a:ext uri="{FF2B5EF4-FFF2-40B4-BE49-F238E27FC236}">
                <a16:creationId xmlns:a16="http://schemas.microsoft.com/office/drawing/2014/main" id="{6DD8BEB8-FB8A-45A7-9162-06B49F59F9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1393" y="1688065"/>
            <a:ext cx="3967529" cy="19259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rtail De Stationnement, Système De Barrière Automatique Pour La Sécurité  Du Parking | Photo Premium">
            <a:extLst>
              <a:ext uri="{FF2B5EF4-FFF2-40B4-BE49-F238E27FC236}">
                <a16:creationId xmlns:a16="http://schemas.microsoft.com/office/drawing/2014/main" id="{349A2F0D-56B0-45CB-B530-BCEEB98854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5230" y="3902180"/>
            <a:ext cx="3018570" cy="201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414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Travail à distance</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30" y="1529612"/>
            <a:ext cx="9182493" cy="214674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Un VPN vous permet d’accéder, depuis chez vous, à tous les services numériques de l’université comme si votre poste de travail était physiquement connecté au réseau de  l’université</a:t>
            </a:r>
          </a:p>
          <a:p>
            <a:pPr marL="285750" indent="-285750">
              <a:spcAft>
                <a:spcPts val="300"/>
              </a:spcAft>
              <a:buFont typeface="Arial" panose="020B0604020202020204" pitchFamily="34" charset="0"/>
              <a:buChar char="•"/>
            </a:pPr>
            <a:r>
              <a:rPr lang="fr-FR" dirty="0">
                <a:solidFill>
                  <a:srgbClr val="363636"/>
                </a:solidFill>
              </a:rPr>
              <a:t>Cela permet de télétravailler de manière sécurisée et simple</a:t>
            </a:r>
          </a:p>
          <a:p>
            <a:pPr marL="285750" indent="-285750">
              <a:spcAft>
                <a:spcPts val="300"/>
              </a:spcAft>
              <a:buFont typeface="Arial" panose="020B0604020202020204" pitchFamily="34" charset="0"/>
              <a:buChar char="•"/>
            </a:pPr>
            <a:r>
              <a:rPr lang="fr-FR" dirty="0">
                <a:solidFill>
                  <a:srgbClr val="363636"/>
                </a:solidFill>
              </a:rPr>
              <a:t>Si votre ordinateur portable a été configuré par la DSI et fonctionne sous Windows, il doit automatiquement se connecter au VPN (</a:t>
            </a:r>
            <a:r>
              <a:rPr lang="fr-FR" dirty="0" err="1">
                <a:solidFill>
                  <a:srgbClr val="363636"/>
                </a:solidFill>
              </a:rPr>
              <a:t>AlwaysOn</a:t>
            </a:r>
            <a:r>
              <a:rPr lang="fr-FR" dirty="0">
                <a:solidFill>
                  <a:srgbClr val="363636"/>
                </a:solidFill>
              </a:rPr>
              <a:t>) et vous n’avez rien à faire</a:t>
            </a:r>
          </a:p>
          <a:p>
            <a:pPr marL="285750" indent="-285750">
              <a:spcAft>
                <a:spcPts val="300"/>
              </a:spcAft>
              <a:buFont typeface="Arial" panose="020B0604020202020204" pitchFamily="34" charset="0"/>
              <a:buChar char="•"/>
            </a:pPr>
            <a:r>
              <a:rPr lang="fr-FR" dirty="0">
                <a:solidFill>
                  <a:srgbClr val="363636"/>
                </a:solidFill>
              </a:rPr>
              <a:t>Dans le cas contraire, vous devez installer et utiliser le VPN (Cisco </a:t>
            </a:r>
            <a:r>
              <a:rPr lang="fr-FR" dirty="0" err="1">
                <a:solidFill>
                  <a:srgbClr val="363636"/>
                </a:solidFill>
              </a:rPr>
              <a:t>AnyConnect</a:t>
            </a:r>
            <a:r>
              <a:rPr lang="fr-FR" dirty="0">
                <a:solidFill>
                  <a:srgbClr val="363636"/>
                </a:solidFill>
              </a:rPr>
              <a:t>)</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532261" y="996794"/>
            <a:ext cx="5275385" cy="523220"/>
          </a:xfrm>
          <a:prstGeom prst="rect">
            <a:avLst/>
          </a:prstGeom>
          <a:noFill/>
        </p:spPr>
        <p:txBody>
          <a:bodyPr wrap="square" rtlCol="0">
            <a:spAutoFit/>
          </a:bodyPr>
          <a:lstStyle/>
          <a:p>
            <a:r>
              <a:rPr lang="fr-FR" sz="2800" dirty="0">
                <a:solidFill>
                  <a:srgbClr val="FF3300"/>
                </a:solidFill>
              </a:rPr>
              <a:t>VPN</a:t>
            </a:r>
          </a:p>
        </p:txBody>
      </p:sp>
      <p:sp>
        <p:nvSpPr>
          <p:cNvPr id="26" name="ZoneTexte 25">
            <a:extLst>
              <a:ext uri="{FF2B5EF4-FFF2-40B4-BE49-F238E27FC236}">
                <a16:creationId xmlns:a16="http://schemas.microsoft.com/office/drawing/2014/main" id="{B6A97073-7B84-4267-91EE-8E0DA3AD02A1}"/>
              </a:ext>
            </a:extLst>
          </p:cNvPr>
          <p:cNvSpPr txBox="1"/>
          <p:nvPr/>
        </p:nvSpPr>
        <p:spPr>
          <a:xfrm>
            <a:off x="1307246" y="3689285"/>
            <a:ext cx="6508139" cy="523220"/>
          </a:xfrm>
          <a:prstGeom prst="rect">
            <a:avLst/>
          </a:prstGeom>
          <a:noFill/>
        </p:spPr>
        <p:txBody>
          <a:bodyPr wrap="square" rtlCol="0">
            <a:spAutoFit/>
          </a:bodyPr>
          <a:lstStyle/>
          <a:p>
            <a:r>
              <a:rPr lang="fr-FR" sz="2800" dirty="0">
                <a:solidFill>
                  <a:srgbClr val="FF3300"/>
                </a:solidFill>
              </a:rPr>
              <a:t>Bureau à distance (TSERDP.univ-lyon1.fr)</a:t>
            </a:r>
          </a:p>
        </p:txBody>
      </p:sp>
      <p:sp>
        <p:nvSpPr>
          <p:cNvPr id="27" name="ZoneTexte 26">
            <a:extLst>
              <a:ext uri="{FF2B5EF4-FFF2-40B4-BE49-F238E27FC236}">
                <a16:creationId xmlns:a16="http://schemas.microsoft.com/office/drawing/2014/main" id="{0959BD26-03D6-4301-8257-CE09D8EB331B}"/>
              </a:ext>
            </a:extLst>
          </p:cNvPr>
          <p:cNvSpPr txBox="1"/>
          <p:nvPr/>
        </p:nvSpPr>
        <p:spPr>
          <a:xfrm>
            <a:off x="449632" y="4255017"/>
            <a:ext cx="8030060" cy="64633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Il s’agit d’un espace de travail où vous avez directement accès aux principales applications de l’Université, vous n’avez rien besoin d’installer</a:t>
            </a:r>
          </a:p>
        </p:txBody>
      </p:sp>
      <p:sp>
        <p:nvSpPr>
          <p:cNvPr id="28" name="ZoneTexte 27">
            <a:extLst>
              <a:ext uri="{FF2B5EF4-FFF2-40B4-BE49-F238E27FC236}">
                <a16:creationId xmlns:a16="http://schemas.microsoft.com/office/drawing/2014/main" id="{9C70E9B3-37F4-49F9-84A9-989BE966993F}"/>
              </a:ext>
            </a:extLst>
          </p:cNvPr>
          <p:cNvSpPr txBox="1"/>
          <p:nvPr/>
        </p:nvSpPr>
        <p:spPr>
          <a:xfrm>
            <a:off x="1320693" y="5584393"/>
            <a:ext cx="8876200" cy="523220"/>
          </a:xfrm>
          <a:prstGeom prst="rect">
            <a:avLst/>
          </a:prstGeom>
          <a:noFill/>
        </p:spPr>
        <p:txBody>
          <a:bodyPr wrap="square" rtlCol="0">
            <a:spAutoFit/>
          </a:bodyPr>
          <a:lstStyle/>
          <a:p>
            <a:r>
              <a:rPr lang="fr-FR" sz="2800" dirty="0">
                <a:solidFill>
                  <a:srgbClr val="363636"/>
                </a:solidFill>
              </a:rPr>
              <a:t>Informations : </a:t>
            </a:r>
            <a:r>
              <a:rPr lang="fr-FR" sz="2800" dirty="0">
                <a:solidFill>
                  <a:srgbClr val="363636"/>
                </a:solidFill>
                <a:hlinkClick r:id="rId4">
                  <a:extLst>
                    <a:ext uri="{A12FA001-AC4F-418D-AE19-62706E023703}">
                      <ahyp:hlinkClr xmlns:ahyp="http://schemas.microsoft.com/office/drawing/2018/hyperlinkcolor" val="tx"/>
                    </a:ext>
                  </a:extLst>
                </a:hlinkClick>
              </a:rPr>
              <a:t>https://www.univ-lyon1.fr/accesdistant</a:t>
            </a:r>
            <a:r>
              <a:rPr lang="fr-FR" sz="2800" dirty="0">
                <a:solidFill>
                  <a:srgbClr val="363636"/>
                </a:solidFill>
              </a:rPr>
              <a:t> </a:t>
            </a:r>
          </a:p>
        </p:txBody>
      </p:sp>
      <p:pic>
        <p:nvPicPr>
          <p:cNvPr id="29" name="Image 28">
            <a:extLst>
              <a:ext uri="{FF2B5EF4-FFF2-40B4-BE49-F238E27FC236}">
                <a16:creationId xmlns:a16="http://schemas.microsoft.com/office/drawing/2014/main" id="{003E3B90-6936-4B84-9D0C-05CB5D31187F}"/>
              </a:ext>
            </a:extLst>
          </p:cNvPr>
          <p:cNvPicPr>
            <a:picLocks noChangeAspect="1"/>
          </p:cNvPicPr>
          <p:nvPr/>
        </p:nvPicPr>
        <p:blipFill rotWithShape="1">
          <a:blip r:embed="rId5"/>
          <a:srcRect r="3110"/>
          <a:stretch/>
        </p:blipFill>
        <p:spPr>
          <a:xfrm>
            <a:off x="8642473" y="3463001"/>
            <a:ext cx="3108840" cy="1959191"/>
          </a:xfrm>
          <a:prstGeom prst="rect">
            <a:avLst/>
          </a:prstGeom>
        </p:spPr>
      </p:pic>
      <p:cxnSp>
        <p:nvCxnSpPr>
          <p:cNvPr id="30" name="Connecteur droit avec flèche 29">
            <a:extLst>
              <a:ext uri="{FF2B5EF4-FFF2-40B4-BE49-F238E27FC236}">
                <a16:creationId xmlns:a16="http://schemas.microsoft.com/office/drawing/2014/main" id="{B1331054-B709-4A9A-9238-AC1DD734F36D}"/>
              </a:ext>
            </a:extLst>
          </p:cNvPr>
          <p:cNvCxnSpPr>
            <a:cxnSpLocks/>
          </p:cNvCxnSpPr>
          <p:nvPr/>
        </p:nvCxnSpPr>
        <p:spPr>
          <a:xfrm>
            <a:off x="6760308" y="4747412"/>
            <a:ext cx="1673775" cy="19644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pic>
        <p:nvPicPr>
          <p:cNvPr id="11270" name="Picture 6" descr="Maison - Icônes immobilier gratuites">
            <a:extLst>
              <a:ext uri="{FF2B5EF4-FFF2-40B4-BE49-F238E27FC236}">
                <a16:creationId xmlns:a16="http://schemas.microsoft.com/office/drawing/2014/main" id="{CFC873A5-A91D-499C-9C40-543D80026A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7912" y="452744"/>
            <a:ext cx="966052" cy="96605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Université - Icônes éducation gratuites">
            <a:extLst>
              <a:ext uri="{FF2B5EF4-FFF2-40B4-BE49-F238E27FC236}">
                <a16:creationId xmlns:a16="http://schemas.microsoft.com/office/drawing/2014/main" id="{846E263C-83E5-4CF0-8EFD-28C6FB4F82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8942" y="1757677"/>
            <a:ext cx="1080920" cy="108092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Connecteur droit avec flèche 38">
            <a:extLst>
              <a:ext uri="{FF2B5EF4-FFF2-40B4-BE49-F238E27FC236}">
                <a16:creationId xmlns:a16="http://schemas.microsoft.com/office/drawing/2014/main" id="{DD1FE5E1-5C1C-4C7B-BB5C-73FCD840354A}"/>
              </a:ext>
            </a:extLst>
          </p:cNvPr>
          <p:cNvCxnSpPr>
            <a:cxnSpLocks/>
          </p:cNvCxnSpPr>
          <p:nvPr/>
        </p:nvCxnSpPr>
        <p:spPr>
          <a:xfrm>
            <a:off x="9472836" y="1231005"/>
            <a:ext cx="1149701" cy="993067"/>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pic>
        <p:nvPicPr>
          <p:cNvPr id="11268" name="Picture 4" descr="Achat et pose d'interphone et système visio Saint-Étienne - DynamicSquare">
            <a:extLst>
              <a:ext uri="{FF2B5EF4-FFF2-40B4-BE49-F238E27FC236}">
                <a16:creationId xmlns:a16="http://schemas.microsoft.com/office/drawing/2014/main" id="{FB58BEAC-6DD2-41F5-AFC5-1002F164CC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38772" y="1220230"/>
            <a:ext cx="845110" cy="845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48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Sondages simples et planification de réunions</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4">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31" y="1647061"/>
            <a:ext cx="9182493" cy="369332"/>
          </a:xfrm>
          <a:prstGeom prst="rect">
            <a:avLst/>
          </a:prstGeom>
          <a:noFill/>
        </p:spPr>
        <p:txBody>
          <a:bodyPr wrap="square" rtlCol="0">
            <a:spAutoFit/>
          </a:bodyPr>
          <a:lstStyle/>
          <a:p>
            <a:pPr>
              <a:spcAft>
                <a:spcPts val="300"/>
              </a:spcAft>
            </a:pPr>
            <a:r>
              <a:rPr lang="fr-FR" dirty="0">
                <a:solidFill>
                  <a:srgbClr val="363636"/>
                </a:solidFill>
              </a:rPr>
              <a:t>Possibilité d’utiliser cet outil pour de rapides sondages et planification d’évènements</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149544" y="1077401"/>
            <a:ext cx="5275385" cy="523220"/>
          </a:xfrm>
          <a:prstGeom prst="rect">
            <a:avLst/>
          </a:prstGeom>
          <a:noFill/>
        </p:spPr>
        <p:txBody>
          <a:bodyPr wrap="square" rtlCol="0">
            <a:spAutoFit/>
          </a:bodyPr>
          <a:lstStyle/>
          <a:p>
            <a:pPr algn="ctr"/>
            <a:r>
              <a:rPr lang="fr-FR" sz="2800" dirty="0">
                <a:solidFill>
                  <a:srgbClr val="FF3300"/>
                </a:solidFill>
                <a:hlinkClick r:id="rId5">
                  <a:extLst>
                    <a:ext uri="{A12FA001-AC4F-418D-AE19-62706E023703}">
                      <ahyp:hlinkClr xmlns:ahyp="http://schemas.microsoft.com/office/drawing/2018/hyperlinkcolor" val="tx"/>
                    </a:ext>
                  </a:extLst>
                </a:hlinkClick>
              </a:rPr>
              <a:t>https://evento.renater.fr/</a:t>
            </a:r>
            <a:endParaRPr lang="fr-FR" sz="2800" dirty="0">
              <a:solidFill>
                <a:srgbClr val="FF3300"/>
              </a:solidFill>
            </a:endParaRPr>
          </a:p>
        </p:txBody>
      </p:sp>
      <p:pic>
        <p:nvPicPr>
          <p:cNvPr id="3" name="Image 2">
            <a:extLst>
              <a:ext uri="{FF2B5EF4-FFF2-40B4-BE49-F238E27FC236}">
                <a16:creationId xmlns:a16="http://schemas.microsoft.com/office/drawing/2014/main" id="{39039750-E59E-4303-AA26-CA7496691599}"/>
              </a:ext>
            </a:extLst>
          </p:cNvPr>
          <p:cNvPicPr>
            <a:picLocks noChangeAspect="1"/>
          </p:cNvPicPr>
          <p:nvPr/>
        </p:nvPicPr>
        <p:blipFill>
          <a:blip r:embed="rId6"/>
          <a:stretch>
            <a:fillRect/>
          </a:stretch>
        </p:blipFill>
        <p:spPr>
          <a:xfrm>
            <a:off x="1254362" y="2109273"/>
            <a:ext cx="8067647" cy="4093948"/>
          </a:xfrm>
          <a:prstGeom prst="rect">
            <a:avLst/>
          </a:prstGeom>
        </p:spPr>
      </p:pic>
      <p:pic>
        <p:nvPicPr>
          <p:cNvPr id="4" name="Image 3">
            <a:extLst>
              <a:ext uri="{FF2B5EF4-FFF2-40B4-BE49-F238E27FC236}">
                <a16:creationId xmlns:a16="http://schemas.microsoft.com/office/drawing/2014/main" id="{7ABD5D72-1057-411C-9832-D1739B132C9A}"/>
              </a:ext>
            </a:extLst>
          </p:cNvPr>
          <p:cNvPicPr>
            <a:picLocks noChangeAspect="1"/>
          </p:cNvPicPr>
          <p:nvPr/>
        </p:nvPicPr>
        <p:blipFill>
          <a:blip r:embed="rId7"/>
          <a:stretch>
            <a:fillRect/>
          </a:stretch>
        </p:blipFill>
        <p:spPr>
          <a:xfrm>
            <a:off x="9570227" y="2358040"/>
            <a:ext cx="2402271" cy="936479"/>
          </a:xfrm>
          <a:prstGeom prst="rect">
            <a:avLst/>
          </a:prstGeom>
        </p:spPr>
      </p:pic>
    </p:spTree>
    <p:extLst>
      <p:ext uri="{BB962C8B-B14F-4D97-AF65-F5344CB8AC3E}">
        <p14:creationId xmlns:p14="http://schemas.microsoft.com/office/powerpoint/2010/main" val="262829436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Au menu de ce jour…</a:t>
            </a:r>
          </a:p>
        </p:txBody>
      </p:sp>
      <p:sp>
        <p:nvSpPr>
          <p:cNvPr id="15" name="Rectangle 2"/>
          <p:cNvSpPr txBox="1">
            <a:spLocks noChangeArrowheads="1"/>
          </p:cNvSpPr>
          <p:nvPr/>
        </p:nvSpPr>
        <p:spPr bwMode="auto">
          <a:xfrm>
            <a:off x="830385" y="1017871"/>
            <a:ext cx="8813795" cy="505384"/>
          </a:xfrm>
          <a:prstGeom prst="rect">
            <a:avLst/>
          </a:prstGeom>
          <a:noFill/>
          <a:ln>
            <a:noFill/>
          </a:ln>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fr-FR" altLang="fr-FR" dirty="0">
                <a:solidFill>
                  <a:srgbClr val="FF3300"/>
                </a:solidFill>
                <a:latin typeface="+mj-lt"/>
                <a:ea typeface="Verdana" panose="020B0604030504040204" pitchFamily="34" charset="0"/>
                <a:cs typeface="Verdana" panose="020B0604030504040204" pitchFamily="34" charset="0"/>
              </a:rPr>
              <a:t>I - Services numériques</a:t>
            </a:r>
          </a:p>
          <a:p>
            <a:pPr>
              <a:buFontTx/>
              <a:buNone/>
            </a:pPr>
            <a:endParaRPr lang="fr-FR" altLang="fr-FR" dirty="0">
              <a:solidFill>
                <a:srgbClr val="FF3300"/>
              </a:solidFill>
              <a:latin typeface="+mj-lt"/>
            </a:endParaRPr>
          </a:p>
          <a:p>
            <a:pPr>
              <a:buFontTx/>
              <a:buNone/>
            </a:pPr>
            <a:endParaRPr lang="fr-FR" altLang="fr-FR" dirty="0">
              <a:solidFill>
                <a:srgbClr val="FF3300"/>
              </a:solidFill>
              <a:latin typeface="+mj-lt"/>
            </a:endParaRPr>
          </a:p>
        </p:txBody>
      </p:sp>
      <p:sp>
        <p:nvSpPr>
          <p:cNvPr id="30" name="Rectangle 2"/>
          <p:cNvSpPr txBox="1">
            <a:spLocks noChangeArrowheads="1"/>
          </p:cNvSpPr>
          <p:nvPr/>
        </p:nvSpPr>
        <p:spPr bwMode="auto">
          <a:xfrm>
            <a:off x="830385" y="1591250"/>
            <a:ext cx="5359400" cy="371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Aft>
                <a:spcPts val="100"/>
              </a:spcAft>
              <a:buFont typeface="Arial" panose="020B0604020202020204" pitchFamily="34" charset="0"/>
              <a:buChar cha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Votre compte informatique</a:t>
            </a:r>
          </a:p>
          <a:p>
            <a:pPr eaLnBrk="1" hangingPunct="1">
              <a:spcAft>
                <a:spcPts val="100"/>
              </a:spcAft>
              <a:buFont typeface="Arial" panose="020B0604020202020204" pitchFamily="34" charset="0"/>
              <a:buChar cha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Support informatique</a:t>
            </a:r>
          </a:p>
          <a:p>
            <a:pPr eaLnBrk="1" hangingPunct="1">
              <a:spcAft>
                <a:spcPts val="100"/>
              </a:spcAft>
              <a:buFont typeface="Arial" panose="020B0604020202020204" pitchFamily="34" charset="0"/>
              <a:buChar cha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Messagerie électronique</a:t>
            </a:r>
          </a:p>
          <a:p>
            <a:pPr eaLnBrk="1" hangingPunct="1">
              <a:spcAft>
                <a:spcPts val="100"/>
              </a:spcAft>
              <a:buFont typeface="Arial" panose="020B0604020202020204" pitchFamily="34" charset="0"/>
              <a:buChar cha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Aide en ligne</a:t>
            </a:r>
          </a:p>
          <a:p>
            <a:pPr eaLnBrk="1" hangingPunct="1">
              <a:spcAft>
                <a:spcPts val="100"/>
              </a:spcAft>
              <a:buFont typeface="Arial" panose="020B0604020202020204" pitchFamily="34" charset="0"/>
              <a:buChar cha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Messagerie instantanée</a:t>
            </a:r>
          </a:p>
          <a:p>
            <a:pPr eaLnBrk="1" hangingPunct="1">
              <a:spcAft>
                <a:spcPts val="100"/>
              </a:spcAft>
              <a:buFont typeface="Arial" panose="020B0604020202020204" pitchFamily="34" charset="0"/>
              <a:buChar cha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Visioconférence</a:t>
            </a:r>
          </a:p>
          <a:p>
            <a:pPr eaLnBrk="1" hangingPunct="1">
              <a:spcAft>
                <a:spcPts val="100"/>
              </a:spcAft>
              <a:buFont typeface="Arial" panose="020B0604020202020204" pitchFamily="34" charset="0"/>
              <a:buChar char="•"/>
              <a:tabLst>
                <a:tab pos="355600" algn="l"/>
              </a:tabLst>
              <a:defRPr/>
            </a:pPr>
            <a:r>
              <a:rPr lang="fr-FR" altLang="fr-FR" sz="1800" kern="0" dirty="0">
                <a:solidFill>
                  <a:srgbClr val="363636"/>
                </a:solidFill>
                <a:ea typeface="Verdana" panose="020B0604030504040204" pitchFamily="34" charset="0"/>
                <a:cs typeface="Verdana" panose="020B0604030504040204" pitchFamily="34" charset="0"/>
              </a:rPr>
              <a:t>Répertoires de service et répertoire personnel</a:t>
            </a:r>
            <a:endParaRPr lang="fr-FR" altLang="fr-FR" sz="1800" dirty="0">
              <a:solidFill>
                <a:srgbClr val="363636"/>
              </a:solidFill>
              <a:ea typeface="Verdana" panose="020B0604030504040204" pitchFamily="34" charset="0"/>
              <a:cs typeface="Verdana" panose="020B0604030504040204" pitchFamily="34" charset="0"/>
            </a:endParaRPr>
          </a:p>
          <a:p>
            <a:pPr eaLnBrk="1" hangingPunct="1">
              <a:spcAft>
                <a:spcPts val="100"/>
              </a:spcAft>
              <a:buFont typeface="Arial" panose="020B0604020202020204" pitchFamily="34" charset="0"/>
              <a:buChar cha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Intranet</a:t>
            </a:r>
          </a:p>
          <a:p>
            <a:pPr eaLnBrk="1" hangingPunct="1">
              <a:spcAft>
                <a:spcPts val="100"/>
              </a:spcAft>
              <a:buFont typeface="Arial" panose="020B0604020202020204" pitchFamily="34" charset="0"/>
              <a:buChar cha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Hébergement Web</a:t>
            </a:r>
          </a:p>
          <a:p>
            <a:pPr eaLnBrk="1" hangingPunct="1">
              <a:spcAft>
                <a:spcPts val="100"/>
              </a:spcAft>
              <a:buFont typeface="Arial" panose="020B0604020202020204" pitchFamily="34" charset="0"/>
              <a:buChar cha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Travail collaboratif</a:t>
            </a:r>
          </a:p>
          <a:p>
            <a:pPr eaLnBrk="1" hangingPunct="1">
              <a:spcAft>
                <a:spcPts val="100"/>
              </a:spcAft>
              <a:buFont typeface="Arial" panose="020B0604020202020204" pitchFamily="34" charset="0"/>
              <a:buChar char="•"/>
              <a:tabLst>
                <a:tab pos="355600" algn="l"/>
              </a:tabLst>
              <a:defRPr/>
            </a:pPr>
            <a:r>
              <a:rPr lang="fr-FR" altLang="fr-FR" sz="1800" kern="0" dirty="0">
                <a:solidFill>
                  <a:srgbClr val="363636"/>
                </a:solidFill>
                <a:ea typeface="Verdana" panose="020B0604030504040204" pitchFamily="34" charset="0"/>
                <a:cs typeface="Verdana" panose="020B0604030504040204" pitchFamily="34" charset="0"/>
              </a:rPr>
              <a:t>Sauvegarde poste de travail</a:t>
            </a:r>
            <a:endParaRPr lang="fr-FR" altLang="fr-FR" sz="1600" kern="0" dirty="0">
              <a:solidFill>
                <a:srgbClr val="363636"/>
              </a:solidFill>
              <a:ea typeface="Verdana" panose="020B0604030504040204" pitchFamily="34" charset="0"/>
              <a:cs typeface="Verdana" panose="020B0604030504040204" pitchFamily="34" charset="0"/>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oneTexte 23">
            <a:extLst>
              <a:ext uri="{FF2B5EF4-FFF2-40B4-BE49-F238E27FC236}">
                <a16:creationId xmlns:a16="http://schemas.microsoft.com/office/drawing/2014/main" id="{A9873907-8CA7-4A31-A080-5A48B223677D}"/>
              </a:ext>
            </a:extLst>
          </p:cNvPr>
          <p:cNvSpPr txBox="1"/>
          <p:nvPr/>
        </p:nvSpPr>
        <p:spPr>
          <a:xfrm>
            <a:off x="449631" y="6141077"/>
            <a:ext cx="7729167" cy="338554"/>
          </a:xfrm>
          <a:prstGeom prst="rect">
            <a:avLst/>
          </a:prstGeom>
          <a:noFill/>
        </p:spPr>
        <p:txBody>
          <a:bodyPr wrap="square" rtlCol="0">
            <a:spAutoFit/>
          </a:bodyPr>
          <a:lstStyle/>
          <a:p>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Présentation SN et SSI nouveaux arrivants • Septembre 2023</a:t>
            </a:r>
          </a:p>
        </p:txBody>
      </p:sp>
      <p:sp>
        <p:nvSpPr>
          <p:cNvPr id="31" name="Rectangle 2">
            <a:extLst>
              <a:ext uri="{FF2B5EF4-FFF2-40B4-BE49-F238E27FC236}">
                <a16:creationId xmlns:a16="http://schemas.microsoft.com/office/drawing/2014/main" id="{C0E6C1D9-EFEC-4BCA-958C-23D4B11B5970}"/>
              </a:ext>
            </a:extLst>
          </p:cNvPr>
          <p:cNvSpPr txBox="1">
            <a:spLocks noChangeArrowheads="1"/>
          </p:cNvSpPr>
          <p:nvPr/>
        </p:nvSpPr>
        <p:spPr bwMode="auto">
          <a:xfrm>
            <a:off x="6096000" y="1593772"/>
            <a:ext cx="5359400" cy="370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Aft>
                <a:spcPts val="100"/>
              </a:spcAft>
              <a:buFont typeface="Arial" panose="020B0604020202020204" pitchFamily="34" charset="0"/>
              <a:buChar cha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Contrôle d’accès aux bâtiments</a:t>
            </a:r>
          </a:p>
          <a:p>
            <a:pPr eaLnBrk="1" hangingPunct="1">
              <a:spcAft>
                <a:spcPts val="100"/>
              </a:spcAft>
              <a:buFont typeface="Arial" panose="020B0604020202020204" pitchFamily="34" charset="0"/>
              <a:buChar cha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Travail à distance</a:t>
            </a:r>
          </a:p>
          <a:p>
            <a:pPr eaLnBrk="1" hangingPunct="1">
              <a:spcAft>
                <a:spcPts val="100"/>
              </a:spcAft>
              <a:buFont typeface="Arial" panose="020B0604020202020204" pitchFamily="34" charset="0"/>
              <a:buChar cha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Sondages simples et planification</a:t>
            </a:r>
          </a:p>
          <a:p>
            <a:pPr eaLnBrk="1" hangingPunct="1">
              <a:spcAft>
                <a:spcPts val="100"/>
              </a:spcAft>
              <a:buFont typeface="Arial" panose="020B0604020202020204" pitchFamily="34" charset="0"/>
              <a:buChar char="•"/>
              <a:tabLst>
                <a:tab pos="355600" algn="l"/>
              </a:tabLst>
              <a:defRPr/>
            </a:pPr>
            <a:r>
              <a:rPr lang="fr-FR" altLang="fr-FR" sz="1800" kern="0" dirty="0">
                <a:solidFill>
                  <a:srgbClr val="363636"/>
                </a:solidFill>
                <a:ea typeface="Verdana" panose="020B0604030504040204" pitchFamily="34" charset="0"/>
                <a:cs typeface="Verdana" panose="020B0604030504040204" pitchFamily="34" charset="0"/>
              </a:rPr>
              <a:t>Echange de fichiers volumineux</a:t>
            </a:r>
          </a:p>
          <a:p>
            <a:pPr eaLnBrk="1" hangingPunct="1">
              <a:spcAft>
                <a:spcPts val="100"/>
              </a:spcAft>
              <a:buFont typeface="Arial" panose="020B0604020202020204" pitchFamily="34" charset="0"/>
              <a:buChar char="•"/>
              <a:tabLst>
                <a:tab pos="355600" algn="l"/>
              </a:tabLst>
              <a:defRPr/>
            </a:pPr>
            <a:r>
              <a:rPr lang="fr-FR" altLang="fr-FR" sz="1800" kern="0" dirty="0">
                <a:solidFill>
                  <a:srgbClr val="363636"/>
                </a:solidFill>
                <a:ea typeface="Verdana" panose="020B0604030504040204" pitchFamily="34" charset="0"/>
                <a:cs typeface="Verdana" panose="020B0604030504040204" pitchFamily="34" charset="0"/>
              </a:rPr>
              <a:t>Licences Microsoft EES</a:t>
            </a:r>
          </a:p>
          <a:p>
            <a:pPr eaLnBrk="1" hangingPunct="1">
              <a:spcAft>
                <a:spcPts val="100"/>
              </a:spcAft>
              <a:buFont typeface="Arial" panose="020B0604020202020204" pitchFamily="34" charset="0"/>
              <a:buChar char="•"/>
              <a:tabLst>
                <a:tab pos="355600" algn="l"/>
              </a:tabLst>
              <a:defRPr/>
            </a:pPr>
            <a:r>
              <a:rPr lang="fr-FR" altLang="fr-FR" sz="1800" kern="0" dirty="0">
                <a:solidFill>
                  <a:srgbClr val="363636"/>
                </a:solidFill>
                <a:ea typeface="Verdana" panose="020B0604030504040204" pitchFamily="34" charset="0"/>
                <a:cs typeface="Verdana" panose="020B0604030504040204" pitchFamily="34" charset="0"/>
              </a:rPr>
              <a:t>Achat de matériel et logiciel informatique</a:t>
            </a:r>
          </a:p>
          <a:p>
            <a:pPr eaLnBrk="1" hangingPunct="1">
              <a:spcAft>
                <a:spcPts val="100"/>
              </a:spcAft>
              <a:buFont typeface="Arial" panose="020B0604020202020204" pitchFamily="34" charset="0"/>
              <a:buChar char="•"/>
              <a:tabLst>
                <a:tab pos="355600" algn="l"/>
              </a:tabLst>
              <a:defRPr/>
            </a:pPr>
            <a:r>
              <a:rPr lang="fr-FR" altLang="fr-FR" sz="1800" kern="0" dirty="0">
                <a:solidFill>
                  <a:srgbClr val="363636"/>
                </a:solidFill>
                <a:ea typeface="Verdana" panose="020B0604030504040204" pitchFamily="34" charset="0"/>
                <a:cs typeface="Verdana" panose="020B0604030504040204" pitchFamily="34" charset="0"/>
              </a:rPr>
              <a:t>Parapheur électronique</a:t>
            </a:r>
          </a:p>
          <a:p>
            <a:pPr eaLnBrk="1" hangingPunct="1">
              <a:spcAft>
                <a:spcPts val="100"/>
              </a:spcAft>
              <a:buFont typeface="Arial" panose="020B0604020202020204" pitchFamily="34" charset="0"/>
              <a:buChar char="•"/>
              <a:tabLst>
                <a:tab pos="355600" algn="l"/>
              </a:tabLst>
              <a:defRPr/>
            </a:pPr>
            <a:r>
              <a:rPr lang="fr-FR" altLang="fr-FR" sz="1800" kern="0" dirty="0">
                <a:solidFill>
                  <a:srgbClr val="363636"/>
                </a:solidFill>
                <a:ea typeface="Verdana" panose="020B0604030504040204" pitchFamily="34" charset="0"/>
                <a:cs typeface="Verdana" panose="020B0604030504040204" pitchFamily="34" charset="0"/>
              </a:rPr>
              <a:t>Plateforme d’alerte SMS</a:t>
            </a:r>
          </a:p>
          <a:p>
            <a:pPr eaLnBrk="1" hangingPunct="1">
              <a:spcAft>
                <a:spcPts val="100"/>
              </a:spcAft>
              <a:buFont typeface="Arial" panose="020B0604020202020204" pitchFamily="34" charset="0"/>
              <a:buChar char="•"/>
              <a:tabLst>
                <a:tab pos="355600" algn="l"/>
              </a:tabLst>
              <a:defRPr/>
            </a:pPr>
            <a:r>
              <a:rPr lang="fr-FR" altLang="fr-FR" sz="1800" kern="0" dirty="0">
                <a:solidFill>
                  <a:srgbClr val="363636"/>
                </a:solidFill>
                <a:ea typeface="Verdana" panose="020B0604030504040204" pitchFamily="34" charset="0"/>
                <a:cs typeface="Verdana" panose="020B0604030504040204" pitchFamily="34" charset="0"/>
              </a:rPr>
              <a:t>Plateforme LMS Moodle et environnement</a:t>
            </a:r>
          </a:p>
          <a:p>
            <a:pPr eaLnBrk="1" hangingPunct="1">
              <a:spcAft>
                <a:spcPts val="100"/>
              </a:spcAft>
              <a:buFont typeface="Arial" panose="020B0604020202020204" pitchFamily="34" charset="0"/>
              <a:buChar char="•"/>
              <a:tabLst>
                <a:tab pos="355600" algn="l"/>
              </a:tabLst>
              <a:defRPr/>
            </a:pPr>
            <a:r>
              <a:rPr lang="fr-FR" altLang="fr-FR" sz="1800" kern="0" dirty="0">
                <a:solidFill>
                  <a:srgbClr val="363636"/>
                </a:solidFill>
                <a:ea typeface="Verdana" panose="020B0604030504040204" pitchFamily="34" charset="0"/>
                <a:cs typeface="Verdana" panose="020B0604030504040204" pitchFamily="34" charset="0"/>
              </a:rPr>
              <a:t>Plateforme Vidéo</a:t>
            </a:r>
          </a:p>
          <a:p>
            <a:pPr eaLnBrk="1" hangingPunct="1">
              <a:spcAft>
                <a:spcPts val="100"/>
              </a:spcAft>
              <a:buFont typeface="Arial" panose="020B0604020202020204" pitchFamily="34" charset="0"/>
              <a:buChar char="•"/>
              <a:tabLst>
                <a:tab pos="355600" algn="l"/>
              </a:tabLst>
              <a:defRPr/>
            </a:pPr>
            <a:r>
              <a:rPr lang="fr-FR" altLang="fr-FR" sz="1800" kern="0" dirty="0">
                <a:solidFill>
                  <a:srgbClr val="363636"/>
                </a:solidFill>
                <a:ea typeface="Verdana" panose="020B0604030504040204" pitchFamily="34" charset="0"/>
                <a:cs typeface="Verdana" panose="020B0604030504040204" pitchFamily="34" charset="0"/>
              </a:rPr>
              <a:t>Service CISR</a:t>
            </a:r>
            <a:endParaRPr lang="fr-FR" altLang="fr-FR" sz="1600" kern="0" dirty="0">
              <a:solidFill>
                <a:srgbClr val="363636"/>
              </a:solidFill>
              <a:ea typeface="Verdana" panose="020B0604030504040204" pitchFamily="34" charset="0"/>
              <a:cs typeface="Verdana" panose="020B0604030504040204" pitchFamily="34" charset="0"/>
            </a:endParaRPr>
          </a:p>
        </p:txBody>
      </p:sp>
      <p:sp>
        <p:nvSpPr>
          <p:cNvPr id="32" name="Rectangle 2">
            <a:extLst>
              <a:ext uri="{FF2B5EF4-FFF2-40B4-BE49-F238E27FC236}">
                <a16:creationId xmlns:a16="http://schemas.microsoft.com/office/drawing/2014/main" id="{E1215847-6977-4BC9-ADD6-4774606FE266}"/>
              </a:ext>
            </a:extLst>
          </p:cNvPr>
          <p:cNvSpPr txBox="1">
            <a:spLocks noChangeArrowheads="1"/>
          </p:cNvSpPr>
          <p:nvPr/>
        </p:nvSpPr>
        <p:spPr bwMode="auto">
          <a:xfrm>
            <a:off x="838200" y="5384750"/>
            <a:ext cx="8813795" cy="505384"/>
          </a:xfrm>
          <a:prstGeom prst="rect">
            <a:avLst/>
          </a:prstGeom>
          <a:noFill/>
          <a:ln>
            <a:noFill/>
          </a:ln>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fr-FR" altLang="fr-FR" dirty="0">
                <a:solidFill>
                  <a:srgbClr val="FF3300"/>
                </a:solidFill>
                <a:latin typeface="+mj-lt"/>
                <a:ea typeface="Verdana" panose="020B0604030504040204" pitchFamily="34" charset="0"/>
                <a:cs typeface="Verdana" panose="020B0604030504040204" pitchFamily="34" charset="0"/>
              </a:rPr>
              <a:t>II - La Sécurité du Système d’Information (SSI)</a:t>
            </a:r>
          </a:p>
        </p:txBody>
      </p:sp>
      <p:sp>
        <p:nvSpPr>
          <p:cNvPr id="25" name="ZoneTexte 24">
            <a:extLst>
              <a:ext uri="{FF2B5EF4-FFF2-40B4-BE49-F238E27FC236}">
                <a16:creationId xmlns:a16="http://schemas.microsoft.com/office/drawing/2014/main" id="{9248B4A2-3EF4-4C87-A2E3-931A66C4DC05}"/>
              </a:ext>
            </a:extLst>
          </p:cNvPr>
          <p:cNvSpPr txBox="1"/>
          <p:nvPr/>
        </p:nvSpPr>
        <p:spPr>
          <a:xfrm>
            <a:off x="2110154" y="6547626"/>
            <a:ext cx="8661209" cy="338554"/>
          </a:xfrm>
          <a:prstGeom prst="rect">
            <a:avLst/>
          </a:prstGeom>
          <a:noFill/>
        </p:spPr>
        <p:txBody>
          <a:bodyPr wrap="square" rtlCol="0">
            <a:spAutoFit/>
          </a:bodyPr>
          <a:lstStyle/>
          <a:p>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Télécharger cette présentation : </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hlinkClick r:id="rId3"/>
              </a:rPr>
              <a:t>https://www.univ-lyon1.fr/nouveaux-arrivants</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853612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altLang="fr-FR" dirty="0">
                <a:solidFill>
                  <a:srgbClr val="363636"/>
                </a:solidFill>
              </a:rPr>
              <a:t>Echange de fichiers volumineux</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22480" y="1921618"/>
            <a:ext cx="9182493" cy="1631216"/>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Partage de fichiers jusqu’à 100 Go</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Possibilité de chiffrer les fichiers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Dépôt de fichiers authentifié mais téléchargement anonyme</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pPr algn="ctr"/>
            <a:r>
              <a:rPr lang="fr-FR" sz="2800" dirty="0">
                <a:solidFill>
                  <a:srgbClr val="FF3300"/>
                </a:solidFill>
                <a:hlinkClick r:id="rId4">
                  <a:extLst>
                    <a:ext uri="{A12FA001-AC4F-418D-AE19-62706E023703}">
                      <ahyp:hlinkClr xmlns:ahyp="http://schemas.microsoft.com/office/drawing/2018/hyperlinkcolor" val="tx"/>
                    </a:ext>
                  </a:extLst>
                </a:hlinkClick>
              </a:rPr>
              <a:t>https://filesender.renater.fr/</a:t>
            </a:r>
            <a:endParaRPr lang="fr-FR" sz="2800" dirty="0">
              <a:solidFill>
                <a:srgbClr val="FF3300"/>
              </a:solidFill>
            </a:endParaRPr>
          </a:p>
        </p:txBody>
      </p:sp>
      <p:pic>
        <p:nvPicPr>
          <p:cNvPr id="3" name="Image 2">
            <a:extLst>
              <a:ext uri="{FF2B5EF4-FFF2-40B4-BE49-F238E27FC236}">
                <a16:creationId xmlns:a16="http://schemas.microsoft.com/office/drawing/2014/main" id="{2D89C1CB-544C-4160-8F93-BA2248FE79EB}"/>
              </a:ext>
            </a:extLst>
          </p:cNvPr>
          <p:cNvPicPr>
            <a:picLocks noChangeAspect="1"/>
          </p:cNvPicPr>
          <p:nvPr/>
        </p:nvPicPr>
        <p:blipFill>
          <a:blip r:embed="rId5"/>
          <a:stretch>
            <a:fillRect/>
          </a:stretch>
        </p:blipFill>
        <p:spPr>
          <a:xfrm>
            <a:off x="7947684" y="2809977"/>
            <a:ext cx="3857143" cy="742857"/>
          </a:xfrm>
          <a:prstGeom prst="rect">
            <a:avLst/>
          </a:prstGeom>
        </p:spPr>
      </p:pic>
    </p:spTree>
    <p:extLst>
      <p:ext uri="{BB962C8B-B14F-4D97-AF65-F5344CB8AC3E}">
        <p14:creationId xmlns:p14="http://schemas.microsoft.com/office/powerpoint/2010/main" val="33279096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altLang="fr-FR" dirty="0">
                <a:solidFill>
                  <a:srgbClr val="363636"/>
                </a:solidFill>
              </a:rPr>
              <a:t>Licences Microsoft EES</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10631661" cy="411651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Avec votre </a:t>
            </a:r>
            <a:r>
              <a:rPr lang="fr-FR" dirty="0">
                <a:solidFill>
                  <a:srgbClr val="363636"/>
                </a:solidFill>
                <a:hlinkClick r:id="rId4"/>
              </a:rPr>
              <a:t>email@univ-lyon1.fr</a:t>
            </a:r>
            <a:r>
              <a:rPr lang="fr-FR" dirty="0">
                <a:solidFill>
                  <a:srgbClr val="363636"/>
                </a:solidFill>
              </a:rPr>
              <a:t> vous pouvez créer un compte chez Microsoft</a:t>
            </a:r>
          </a:p>
          <a:p>
            <a:pPr marL="285750" indent="-285750">
              <a:spcAft>
                <a:spcPts val="300"/>
              </a:spcAft>
              <a:buFont typeface="Arial" panose="020B0604020202020204" pitchFamily="34" charset="0"/>
              <a:buChar char="•"/>
            </a:pPr>
            <a:r>
              <a:rPr lang="fr-FR" dirty="0">
                <a:solidFill>
                  <a:srgbClr val="363636"/>
                </a:solidFill>
              </a:rPr>
              <a:t>Vous avez alors accès gratuitement aux logiciels suivants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Quand vous quittez l’établissement, vous n’avez plus accès à ces applications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L’utilisation de Teams et </a:t>
            </a:r>
            <a:r>
              <a:rPr lang="fr-FR" dirty="0" err="1">
                <a:solidFill>
                  <a:srgbClr val="363636"/>
                </a:solidFill>
              </a:rPr>
              <a:t>Onedrive</a:t>
            </a:r>
            <a:r>
              <a:rPr lang="fr-FR" dirty="0">
                <a:solidFill>
                  <a:srgbClr val="363636"/>
                </a:solidFill>
              </a:rPr>
              <a:t> reste à ce jour interdite, surtout pour les documents sensibles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Cet accord de licence n’inclue pas le système d’exploitation Microsoft Windows : quand vous achetez un ordinateur via l’Université, vous devez acquérir la licence Windows avec l’ordinateur</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1281724" y="1129723"/>
            <a:ext cx="9259358" cy="523220"/>
          </a:xfrm>
          <a:prstGeom prst="rect">
            <a:avLst/>
          </a:prstGeom>
          <a:noFill/>
        </p:spPr>
        <p:txBody>
          <a:bodyPr wrap="square" rtlCol="0">
            <a:spAutoFit/>
          </a:bodyPr>
          <a:lstStyle/>
          <a:p>
            <a:pPr algn="ctr"/>
            <a:r>
              <a:rPr lang="fr-FR" sz="2800" dirty="0">
                <a:solidFill>
                  <a:srgbClr val="FF3300"/>
                </a:solidFill>
                <a:hlinkClick r:id="rId5">
                  <a:extLst>
                    <a:ext uri="{A12FA001-AC4F-418D-AE19-62706E023703}">
                      <ahyp:hlinkClr xmlns:ahyp="http://schemas.microsoft.com/office/drawing/2018/hyperlinkcolor" val="tx"/>
                    </a:ext>
                  </a:extLst>
                </a:hlinkClick>
              </a:rPr>
              <a:t>https://www.microsoft.com/fr-fr/education/products/office</a:t>
            </a:r>
            <a:endParaRPr lang="fr-FR" sz="2800" dirty="0">
              <a:solidFill>
                <a:srgbClr val="FF3300"/>
              </a:solidFill>
            </a:endParaRPr>
          </a:p>
        </p:txBody>
      </p:sp>
      <p:pic>
        <p:nvPicPr>
          <p:cNvPr id="3" name="Image 2">
            <a:extLst>
              <a:ext uri="{FF2B5EF4-FFF2-40B4-BE49-F238E27FC236}">
                <a16:creationId xmlns:a16="http://schemas.microsoft.com/office/drawing/2014/main" id="{DFA745A4-53AC-40D5-8440-06FBACD7A832}"/>
              </a:ext>
            </a:extLst>
          </p:cNvPr>
          <p:cNvPicPr>
            <a:picLocks noChangeAspect="1"/>
          </p:cNvPicPr>
          <p:nvPr/>
        </p:nvPicPr>
        <p:blipFill>
          <a:blip r:embed="rId6"/>
          <a:stretch>
            <a:fillRect/>
          </a:stretch>
        </p:blipFill>
        <p:spPr>
          <a:xfrm>
            <a:off x="1553592" y="2465158"/>
            <a:ext cx="8322664" cy="1612387"/>
          </a:xfrm>
          <a:prstGeom prst="rect">
            <a:avLst/>
          </a:prstGeom>
        </p:spPr>
      </p:pic>
      <p:pic>
        <p:nvPicPr>
          <p:cNvPr id="4" name="Image 3">
            <a:extLst>
              <a:ext uri="{FF2B5EF4-FFF2-40B4-BE49-F238E27FC236}">
                <a16:creationId xmlns:a16="http://schemas.microsoft.com/office/drawing/2014/main" id="{7DBEAA18-298C-4F95-AA5B-02EC02D4873B}"/>
              </a:ext>
            </a:extLst>
          </p:cNvPr>
          <p:cNvPicPr>
            <a:picLocks noChangeAspect="1"/>
          </p:cNvPicPr>
          <p:nvPr/>
        </p:nvPicPr>
        <p:blipFill>
          <a:blip r:embed="rId7"/>
          <a:stretch>
            <a:fillRect/>
          </a:stretch>
        </p:blipFill>
        <p:spPr>
          <a:xfrm>
            <a:off x="8591673" y="695726"/>
            <a:ext cx="2885714" cy="400000"/>
          </a:xfrm>
          <a:prstGeom prst="rect">
            <a:avLst/>
          </a:prstGeom>
        </p:spPr>
      </p:pic>
    </p:spTree>
    <p:extLst>
      <p:ext uri="{BB962C8B-B14F-4D97-AF65-F5344CB8AC3E}">
        <p14:creationId xmlns:p14="http://schemas.microsoft.com/office/powerpoint/2010/main" val="423689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715177" y="403464"/>
            <a:ext cx="10761645" cy="714788"/>
          </a:xfrm>
        </p:spPr>
        <p:txBody>
          <a:bodyPr>
            <a:normAutofit/>
          </a:bodyPr>
          <a:lstStyle/>
          <a:p>
            <a:r>
              <a:rPr lang="fr-FR" altLang="fr-FR" dirty="0">
                <a:solidFill>
                  <a:srgbClr val="363636"/>
                </a:solidFill>
              </a:rPr>
              <a:t>Achat de matériel et logiciel informatique</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8093737" cy="96180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Consulter les marchés en cours sur l’intranet</a:t>
            </a:r>
          </a:p>
          <a:p>
            <a:pPr marL="285750" indent="-285750">
              <a:spcAft>
                <a:spcPts val="300"/>
              </a:spcAft>
              <a:buFont typeface="Arial" panose="020B0604020202020204" pitchFamily="34" charset="0"/>
              <a:buChar char="•"/>
            </a:pPr>
            <a:r>
              <a:rPr lang="fr-FR" dirty="0">
                <a:solidFill>
                  <a:srgbClr val="363636"/>
                </a:solidFill>
              </a:rPr>
              <a:t>Actuellement il s’agit du marché </a:t>
            </a:r>
            <a:r>
              <a:rPr lang="fr-FR" dirty="0" err="1">
                <a:solidFill>
                  <a:srgbClr val="363636"/>
                </a:solidFill>
              </a:rPr>
              <a:t>matinfo</a:t>
            </a:r>
            <a:r>
              <a:rPr lang="fr-FR" dirty="0">
                <a:solidFill>
                  <a:srgbClr val="363636"/>
                </a:solidFill>
              </a:rPr>
              <a:t> 5 avec le prestataire HP pour les PC et Econocom pour les Mac</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pPr algn="ctr"/>
            <a:r>
              <a:rPr lang="fr-FR" sz="2800" dirty="0">
                <a:solidFill>
                  <a:srgbClr val="FF3300"/>
                </a:solidFill>
              </a:rPr>
              <a:t>Achat de matériel</a:t>
            </a:r>
          </a:p>
        </p:txBody>
      </p:sp>
      <p:pic>
        <p:nvPicPr>
          <p:cNvPr id="3" name="Image 2">
            <a:extLst>
              <a:ext uri="{FF2B5EF4-FFF2-40B4-BE49-F238E27FC236}">
                <a16:creationId xmlns:a16="http://schemas.microsoft.com/office/drawing/2014/main" id="{37F9228A-5B18-4E47-BCEC-6913EDFB68CD}"/>
              </a:ext>
            </a:extLst>
          </p:cNvPr>
          <p:cNvPicPr>
            <a:picLocks noChangeAspect="1"/>
          </p:cNvPicPr>
          <p:nvPr/>
        </p:nvPicPr>
        <p:blipFill>
          <a:blip r:embed="rId3"/>
          <a:stretch>
            <a:fillRect/>
          </a:stretch>
        </p:blipFill>
        <p:spPr>
          <a:xfrm>
            <a:off x="9036817" y="1495462"/>
            <a:ext cx="2614556" cy="1337680"/>
          </a:xfrm>
          <a:prstGeom prst="rect">
            <a:avLst/>
          </a:prstGeom>
        </p:spPr>
      </p:pic>
      <p:sp>
        <p:nvSpPr>
          <p:cNvPr id="26" name="ZoneTexte 25">
            <a:extLst>
              <a:ext uri="{FF2B5EF4-FFF2-40B4-BE49-F238E27FC236}">
                <a16:creationId xmlns:a16="http://schemas.microsoft.com/office/drawing/2014/main" id="{A93AAA3F-3CDC-449F-981F-99F917C2F9DD}"/>
              </a:ext>
            </a:extLst>
          </p:cNvPr>
          <p:cNvSpPr txBox="1"/>
          <p:nvPr/>
        </p:nvSpPr>
        <p:spPr>
          <a:xfrm>
            <a:off x="3214199" y="3171875"/>
            <a:ext cx="5275385" cy="523220"/>
          </a:xfrm>
          <a:prstGeom prst="rect">
            <a:avLst/>
          </a:prstGeom>
          <a:noFill/>
        </p:spPr>
        <p:txBody>
          <a:bodyPr wrap="square" rtlCol="0">
            <a:spAutoFit/>
          </a:bodyPr>
          <a:lstStyle/>
          <a:p>
            <a:pPr algn="ctr"/>
            <a:r>
              <a:rPr lang="fr-FR" sz="2800" dirty="0">
                <a:solidFill>
                  <a:srgbClr val="FF3300"/>
                </a:solidFill>
              </a:rPr>
              <a:t>Achat de logiciels</a:t>
            </a:r>
          </a:p>
        </p:txBody>
      </p:sp>
      <p:sp>
        <p:nvSpPr>
          <p:cNvPr id="27" name="ZoneTexte 26">
            <a:extLst>
              <a:ext uri="{FF2B5EF4-FFF2-40B4-BE49-F238E27FC236}">
                <a16:creationId xmlns:a16="http://schemas.microsoft.com/office/drawing/2014/main" id="{CFCCA368-0515-4707-B6A3-3EFC98984A75}"/>
              </a:ext>
            </a:extLst>
          </p:cNvPr>
          <p:cNvSpPr txBox="1"/>
          <p:nvPr/>
        </p:nvSpPr>
        <p:spPr>
          <a:xfrm>
            <a:off x="469212" y="3782420"/>
            <a:ext cx="9182493" cy="96180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Consulter les marchés en cours sur l’intranet : quelques marchés en cours pour certains logiciels</a:t>
            </a:r>
          </a:p>
          <a:p>
            <a:pPr marL="285750" indent="-285750">
              <a:spcAft>
                <a:spcPts val="300"/>
              </a:spcAft>
              <a:buFont typeface="Arial" panose="020B0604020202020204" pitchFamily="34" charset="0"/>
              <a:buChar char="•"/>
            </a:pPr>
            <a:r>
              <a:rPr lang="fr-FR" dirty="0">
                <a:solidFill>
                  <a:srgbClr val="363636"/>
                </a:solidFill>
              </a:rPr>
              <a:t>Pour tout les autres logiciels faire un ticket : </a:t>
            </a:r>
            <a:r>
              <a:rPr lang="fr-FR" dirty="0">
                <a:solidFill>
                  <a:srgbClr val="363636"/>
                </a:solidFill>
                <a:hlinkClick r:id="rId4"/>
              </a:rPr>
              <a:t>https://support.univ-lyon1.fr</a:t>
            </a:r>
            <a:r>
              <a:rPr lang="fr-FR" dirty="0">
                <a:solidFill>
                  <a:srgbClr val="363636"/>
                </a:solidFill>
              </a:rPr>
              <a:t> </a:t>
            </a:r>
          </a:p>
        </p:txBody>
      </p:sp>
      <p:cxnSp>
        <p:nvCxnSpPr>
          <p:cNvPr id="28" name="Connecteur droit avec flèche 27">
            <a:extLst>
              <a:ext uri="{FF2B5EF4-FFF2-40B4-BE49-F238E27FC236}">
                <a16:creationId xmlns:a16="http://schemas.microsoft.com/office/drawing/2014/main" id="{72E346E8-3528-483E-8C5A-8D5A10F6009C}"/>
              </a:ext>
            </a:extLst>
          </p:cNvPr>
          <p:cNvCxnSpPr>
            <a:cxnSpLocks/>
          </p:cNvCxnSpPr>
          <p:nvPr/>
        </p:nvCxnSpPr>
        <p:spPr>
          <a:xfrm>
            <a:off x="5157926" y="1990604"/>
            <a:ext cx="3657600" cy="0"/>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443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altLang="fr-FR" dirty="0">
                <a:solidFill>
                  <a:srgbClr val="363636"/>
                </a:solidFill>
              </a:rPr>
              <a:t>Parapheur électronique</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11402576" cy="411651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Permet de signer numériquement des documents PDF</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devez préalablement demander un certificat personnel (ticket au support)</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Il existe 2 niveaux de certificats : </a:t>
            </a:r>
          </a:p>
          <a:p>
            <a:pPr marL="285750" indent="-285750">
              <a:spcAft>
                <a:spcPts val="300"/>
              </a:spcAft>
              <a:buFont typeface="Arial" panose="020B0604020202020204" pitchFamily="34" charset="0"/>
              <a:buChar char="•"/>
            </a:pPr>
            <a:endParaRPr lang="fr-FR" dirty="0">
              <a:solidFill>
                <a:srgbClr val="363636"/>
              </a:solidFill>
            </a:endParaRPr>
          </a:p>
          <a:p>
            <a:pPr marL="742950" lvl="1" indent="-285750">
              <a:spcAft>
                <a:spcPts val="300"/>
              </a:spcAft>
              <a:buFont typeface="Arial" panose="020B0604020202020204" pitchFamily="34" charset="0"/>
              <a:buChar char="•"/>
            </a:pPr>
            <a:r>
              <a:rPr lang="fr-FR" dirty="0">
                <a:solidFill>
                  <a:srgbClr val="363636"/>
                </a:solidFill>
              </a:rPr>
              <a:t>Certificat simple : permet de signer des documents (et vos emails) en interne de l’UCBL </a:t>
            </a:r>
          </a:p>
          <a:p>
            <a:pPr marL="742950" lvl="1" indent="-285750">
              <a:spcAft>
                <a:spcPts val="300"/>
              </a:spcAft>
              <a:buFont typeface="Arial" panose="020B0604020202020204" pitchFamily="34" charset="0"/>
              <a:buChar char="•"/>
            </a:pPr>
            <a:r>
              <a:rPr lang="fr-FR" dirty="0">
                <a:solidFill>
                  <a:srgbClr val="363636"/>
                </a:solidFill>
              </a:rPr>
              <a:t>Certificat avancé : permet de signer des documents au nom de l’Université envers des entités extérieures</a:t>
            </a:r>
          </a:p>
          <a:p>
            <a:pPr marL="742950" lvl="1"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Le certificat avancé n’est donc possible que si vous possédez une délégation de signature du président de l’Université</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Le parapheur est interconnecté avec SharePoint : vous pouvez directement depuis votre espace SharePoint demander la signature d’un document qui y est stocké</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pPr algn="ctr"/>
            <a:r>
              <a:rPr lang="fr-FR" sz="2800" dirty="0">
                <a:solidFill>
                  <a:srgbClr val="FF3300"/>
                </a:solidFill>
                <a:hlinkClick r:id="rId3">
                  <a:extLst>
                    <a:ext uri="{A12FA001-AC4F-418D-AE19-62706E023703}">
                      <ahyp:hlinkClr xmlns:ahyp="http://schemas.microsoft.com/office/drawing/2018/hyperlinkcolor" val="tx"/>
                    </a:ext>
                  </a:extLst>
                </a:hlinkClick>
              </a:rPr>
              <a:t>https://parapheur.univ-lyon1.fr/</a:t>
            </a:r>
            <a:endParaRPr lang="fr-FR" sz="2800" dirty="0">
              <a:solidFill>
                <a:srgbClr val="FF3300"/>
              </a:solidFill>
            </a:endParaRPr>
          </a:p>
        </p:txBody>
      </p:sp>
      <p:pic>
        <p:nvPicPr>
          <p:cNvPr id="3" name="Image 2">
            <a:extLst>
              <a:ext uri="{FF2B5EF4-FFF2-40B4-BE49-F238E27FC236}">
                <a16:creationId xmlns:a16="http://schemas.microsoft.com/office/drawing/2014/main" id="{99C26364-5455-472D-9EE6-FBFBBA337851}"/>
              </a:ext>
            </a:extLst>
          </p:cNvPr>
          <p:cNvPicPr>
            <a:picLocks noChangeAspect="1"/>
          </p:cNvPicPr>
          <p:nvPr/>
        </p:nvPicPr>
        <p:blipFill>
          <a:blip r:embed="rId4"/>
          <a:stretch>
            <a:fillRect/>
          </a:stretch>
        </p:blipFill>
        <p:spPr>
          <a:xfrm>
            <a:off x="9370507" y="1798529"/>
            <a:ext cx="2229355" cy="542594"/>
          </a:xfrm>
          <a:prstGeom prst="rect">
            <a:avLst/>
          </a:prstGeom>
        </p:spPr>
      </p:pic>
    </p:spTree>
    <p:extLst>
      <p:ext uri="{BB962C8B-B14F-4D97-AF65-F5344CB8AC3E}">
        <p14:creationId xmlns:p14="http://schemas.microsoft.com/office/powerpoint/2010/main" val="3886690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altLang="fr-FR" dirty="0">
                <a:solidFill>
                  <a:srgbClr val="363636"/>
                </a:solidFill>
              </a:rPr>
              <a:t>Plateforme d’alerte SMS</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13602" y="1784250"/>
            <a:ext cx="9182493" cy="369332"/>
          </a:xfrm>
          <a:prstGeom prst="rect">
            <a:avLst/>
          </a:prstGeom>
          <a:noFill/>
        </p:spPr>
        <p:txBody>
          <a:bodyPr wrap="square" rtlCol="0">
            <a:spAutoFit/>
          </a:bodyPr>
          <a:lstStyle/>
          <a:p>
            <a:pPr>
              <a:spcAft>
                <a:spcPts val="300"/>
              </a:spcAft>
            </a:pPr>
            <a:r>
              <a:rPr lang="fr-FR" dirty="0">
                <a:solidFill>
                  <a:srgbClr val="363636"/>
                </a:solidFill>
              </a:rPr>
              <a:t>Pour recevoir un SMS d’alerte en cas d’alerte majeure sur le campus</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2719062" y="1125062"/>
            <a:ext cx="7149001" cy="523220"/>
          </a:xfrm>
          <a:prstGeom prst="rect">
            <a:avLst/>
          </a:prstGeom>
          <a:noFill/>
        </p:spPr>
        <p:txBody>
          <a:bodyPr wrap="square" rtlCol="0">
            <a:spAutoFit/>
          </a:bodyPr>
          <a:lstStyle/>
          <a:p>
            <a:pPr algn="ctr"/>
            <a:r>
              <a:rPr lang="fr-FR" sz="2800" dirty="0">
                <a:solidFill>
                  <a:srgbClr val="FF3300"/>
                </a:solidFill>
                <a:hlinkClick r:id="rId3">
                  <a:extLst>
                    <a:ext uri="{A12FA001-AC4F-418D-AE19-62706E023703}">
                      <ahyp:hlinkClr xmlns:ahyp="http://schemas.microsoft.com/office/drawing/2018/hyperlinkcolor" val="tx"/>
                    </a:ext>
                  </a:extLst>
                </a:hlinkClick>
              </a:rPr>
              <a:t>http://www.univ-lyon1.fr/alertesms </a:t>
            </a:r>
            <a:endParaRPr lang="fr-FR" sz="2800" dirty="0">
              <a:solidFill>
                <a:srgbClr val="FF3300"/>
              </a:solidFill>
            </a:endParaRPr>
          </a:p>
        </p:txBody>
      </p:sp>
      <p:pic>
        <p:nvPicPr>
          <p:cNvPr id="3" name="Image 2">
            <a:extLst>
              <a:ext uri="{FF2B5EF4-FFF2-40B4-BE49-F238E27FC236}">
                <a16:creationId xmlns:a16="http://schemas.microsoft.com/office/drawing/2014/main" id="{B90840C0-9034-43B3-9E3C-DBEE720597E5}"/>
              </a:ext>
            </a:extLst>
          </p:cNvPr>
          <p:cNvPicPr>
            <a:picLocks noChangeAspect="1"/>
          </p:cNvPicPr>
          <p:nvPr/>
        </p:nvPicPr>
        <p:blipFill>
          <a:blip r:embed="rId4"/>
          <a:stretch>
            <a:fillRect/>
          </a:stretch>
        </p:blipFill>
        <p:spPr>
          <a:xfrm>
            <a:off x="3956999" y="2289550"/>
            <a:ext cx="3764601" cy="3817530"/>
          </a:xfrm>
          <a:prstGeom prst="rect">
            <a:avLst/>
          </a:prstGeom>
        </p:spPr>
      </p:pic>
    </p:spTree>
    <p:extLst>
      <p:ext uri="{BB962C8B-B14F-4D97-AF65-F5344CB8AC3E}">
        <p14:creationId xmlns:p14="http://schemas.microsoft.com/office/powerpoint/2010/main" val="3965211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5248937" y="1636331"/>
            <a:ext cx="6350925" cy="369332"/>
          </a:xfrm>
          <a:prstGeom prst="rect">
            <a:avLst/>
          </a:prstGeom>
          <a:noFill/>
        </p:spPr>
        <p:txBody>
          <a:bodyPr wrap="square" rtlCol="0">
            <a:spAutoFit/>
          </a:bodyPr>
          <a:lstStyle/>
          <a:p>
            <a:pPr>
              <a:spcAft>
                <a:spcPts val="300"/>
              </a:spcAft>
            </a:pPr>
            <a:r>
              <a:rPr lang="fr-FR" dirty="0">
                <a:solidFill>
                  <a:srgbClr val="363636"/>
                </a:solidFill>
              </a:rPr>
              <a:t>Innovation Conception et Accompagnement pour la Pédagogie</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7454463" y="1065087"/>
            <a:ext cx="5275385" cy="523220"/>
          </a:xfrm>
          <a:prstGeom prst="rect">
            <a:avLst/>
          </a:prstGeom>
          <a:noFill/>
        </p:spPr>
        <p:txBody>
          <a:bodyPr wrap="square" rtlCol="0">
            <a:spAutoFit/>
          </a:bodyPr>
          <a:lstStyle/>
          <a:p>
            <a:r>
              <a:rPr lang="fr-FR" sz="2800" dirty="0">
                <a:solidFill>
                  <a:srgbClr val="FF3300"/>
                </a:solidFill>
                <a:hlinkClick r:id="rId3">
                  <a:extLst>
                    <a:ext uri="{A12FA001-AC4F-418D-AE19-62706E023703}">
                      <ahyp:hlinkClr xmlns:ahyp="http://schemas.microsoft.com/office/drawing/2018/hyperlinkcolor" val="tx"/>
                    </a:ext>
                  </a:extLst>
                </a:hlinkClick>
              </a:rPr>
              <a:t>https://icap.univ-lyon1.fr</a:t>
            </a:r>
            <a:r>
              <a:rPr lang="fr-FR" sz="2800" dirty="0">
                <a:solidFill>
                  <a:srgbClr val="FF3300"/>
                </a:solidFill>
              </a:rPr>
              <a:t> </a:t>
            </a:r>
          </a:p>
        </p:txBody>
      </p:sp>
      <p:pic>
        <p:nvPicPr>
          <p:cNvPr id="6" name="Image 5">
            <a:extLst>
              <a:ext uri="{FF2B5EF4-FFF2-40B4-BE49-F238E27FC236}">
                <a16:creationId xmlns:a16="http://schemas.microsoft.com/office/drawing/2014/main" id="{46DAD508-24F2-4664-9ADD-06D08FC17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8" y="0"/>
            <a:ext cx="2926048" cy="6858000"/>
          </a:xfrm>
          <a:prstGeom prst="rect">
            <a:avLst/>
          </a:prstGeom>
        </p:spPr>
      </p:pic>
      <p:sp>
        <p:nvSpPr>
          <p:cNvPr id="2" name="Titre 1"/>
          <p:cNvSpPr>
            <a:spLocks noGrp="1"/>
          </p:cNvSpPr>
          <p:nvPr>
            <p:ph type="title"/>
          </p:nvPr>
        </p:nvSpPr>
        <p:spPr>
          <a:xfrm>
            <a:off x="838200" y="365126"/>
            <a:ext cx="10515600" cy="714788"/>
          </a:xfrm>
        </p:spPr>
        <p:txBody>
          <a:bodyPr>
            <a:normAutofit/>
          </a:bodyPr>
          <a:lstStyle/>
          <a:p>
            <a:pPr algn="r">
              <a:spcAft>
                <a:spcPts val="300"/>
              </a:spcAft>
              <a:tabLst>
                <a:tab pos="355600" algn="l"/>
              </a:tabLst>
              <a:defRPr/>
            </a:pPr>
            <a:r>
              <a:rPr lang="fr-FR" altLang="fr-FR" dirty="0">
                <a:solidFill>
                  <a:srgbClr val="363636"/>
                </a:solidFill>
              </a:rPr>
              <a:t>Service ICAP</a:t>
            </a:r>
          </a:p>
        </p:txBody>
      </p:sp>
      <p:sp>
        <p:nvSpPr>
          <p:cNvPr id="7" name="Rectangle 6">
            <a:extLst>
              <a:ext uri="{FF2B5EF4-FFF2-40B4-BE49-F238E27FC236}">
                <a16:creationId xmlns:a16="http://schemas.microsoft.com/office/drawing/2014/main" id="{AF9BCC44-09A5-428F-A17B-FB41296F291E}"/>
              </a:ext>
            </a:extLst>
          </p:cNvPr>
          <p:cNvSpPr/>
          <p:nvPr/>
        </p:nvSpPr>
        <p:spPr>
          <a:xfrm>
            <a:off x="5257800" y="3165761"/>
            <a:ext cx="6096000" cy="2308324"/>
          </a:xfrm>
          <a:prstGeom prst="rect">
            <a:avLst/>
          </a:prstGeom>
        </p:spPr>
        <p:txBody>
          <a:bodyPr>
            <a:spAutoFit/>
          </a:bodyPr>
          <a:lstStyle/>
          <a:p>
            <a:pPr marL="285750" indent="-285750">
              <a:buFont typeface="Arial" panose="020B0604020202020204" pitchFamily="34" charset="0"/>
              <a:buChar char="•"/>
            </a:pPr>
            <a:r>
              <a:rPr lang="fr-FR" dirty="0"/>
              <a:t>Innover, conseiller et expérimenter en matière de pédagogie</a:t>
            </a:r>
          </a:p>
          <a:p>
            <a:pPr marL="285750" indent="-285750">
              <a:buFont typeface="Arial" panose="020B0604020202020204" pitchFamily="34" charset="0"/>
              <a:buChar char="•"/>
            </a:pPr>
            <a:r>
              <a:rPr lang="fr-FR" dirty="0"/>
              <a:t>Concevoir des dispositifs pédagogiques et des infrastructures numériques adaptés</a:t>
            </a:r>
          </a:p>
          <a:p>
            <a:pPr marL="285750" indent="-285750">
              <a:buFont typeface="Arial" panose="020B0604020202020204" pitchFamily="34" charset="0"/>
              <a:buChar char="•"/>
            </a:pPr>
            <a:r>
              <a:rPr lang="fr-FR" dirty="0"/>
              <a:t>Accompagner et former les enseignants à la pédagogie universitaire et aux environnements numériques</a:t>
            </a:r>
          </a:p>
          <a:p>
            <a:pPr marL="285750" indent="-285750">
              <a:buFont typeface="Arial" panose="020B0604020202020204" pitchFamily="34" charset="0"/>
              <a:buChar char="•"/>
            </a:pPr>
            <a:r>
              <a:rPr lang="fr-FR" dirty="0"/>
              <a:t>dédiés à l’apprentissage</a:t>
            </a:r>
          </a:p>
          <a:p>
            <a:pPr marL="285750" indent="-285750">
              <a:buFont typeface="Arial" panose="020B0604020202020204" pitchFamily="34" charset="0"/>
              <a:buChar char="•"/>
            </a:pPr>
            <a:r>
              <a:rPr lang="fr-FR" dirty="0"/>
              <a:t>Évaluer les dispositifs pédagogiques et les expériences d'apprentissage</a:t>
            </a:r>
          </a:p>
        </p:txBody>
      </p:sp>
    </p:spTree>
    <p:extLst>
      <p:ext uri="{BB962C8B-B14F-4D97-AF65-F5344CB8AC3E}">
        <p14:creationId xmlns:p14="http://schemas.microsoft.com/office/powerpoint/2010/main" val="3933974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normAutofit fontScale="90000"/>
          </a:bodyPr>
          <a:lstStyle/>
          <a:p>
            <a:pPr>
              <a:spcAft>
                <a:spcPts val="300"/>
              </a:spcAft>
              <a:tabLst>
                <a:tab pos="355600" algn="l"/>
              </a:tabLst>
              <a:defRPr/>
            </a:pPr>
            <a:r>
              <a:rPr lang="fr-FR" altLang="fr-FR" dirty="0">
                <a:solidFill>
                  <a:srgbClr val="363636"/>
                </a:solidFill>
              </a:rPr>
              <a:t>Service ICAP - </a:t>
            </a:r>
            <a:r>
              <a:rPr lang="fr-FR" altLang="fr-FR" sz="3600" dirty="0">
                <a:solidFill>
                  <a:srgbClr val="363636"/>
                </a:solidFill>
              </a:rPr>
              <a:t>Les plateformes et équipements numériques</a:t>
            </a:r>
            <a:endParaRPr lang="fr-FR" alt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254112" y="2861385"/>
            <a:ext cx="9225770"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Plateforme Vidéo avec </a:t>
            </a:r>
            <a:r>
              <a:rPr lang="fr-FR" dirty="0" err="1">
                <a:solidFill>
                  <a:srgbClr val="363636"/>
                </a:solidFill>
              </a:rPr>
              <a:t>webstudio</a:t>
            </a:r>
            <a:endParaRPr lang="fr-FR" dirty="0">
              <a:solidFill>
                <a:srgbClr val="363636"/>
              </a:solidFill>
            </a:endParaRPr>
          </a:p>
        </p:txBody>
      </p:sp>
      <p:sp>
        <p:nvSpPr>
          <p:cNvPr id="22" name="ZoneTexte 21">
            <a:extLst>
              <a:ext uri="{FF2B5EF4-FFF2-40B4-BE49-F238E27FC236}">
                <a16:creationId xmlns:a16="http://schemas.microsoft.com/office/drawing/2014/main" id="{AF11559F-13DE-48CF-9EDA-A9F89C3EFC93}"/>
              </a:ext>
            </a:extLst>
          </p:cNvPr>
          <p:cNvSpPr txBox="1"/>
          <p:nvPr/>
        </p:nvSpPr>
        <p:spPr>
          <a:xfrm>
            <a:off x="2879624" y="2353896"/>
            <a:ext cx="5968878" cy="523220"/>
          </a:xfrm>
          <a:prstGeom prst="rect">
            <a:avLst/>
          </a:prstGeom>
          <a:noFill/>
        </p:spPr>
        <p:txBody>
          <a:bodyPr wrap="square" rtlCol="0">
            <a:spAutoFit/>
          </a:bodyPr>
          <a:lstStyle/>
          <a:p>
            <a:pPr algn="ctr"/>
            <a:r>
              <a:rPr lang="fr-FR" sz="2800" dirty="0">
                <a:solidFill>
                  <a:srgbClr val="FF3300"/>
                </a:solidFill>
                <a:hlinkClick r:id="rId4">
                  <a:extLst>
                    <a:ext uri="{A12FA001-AC4F-418D-AE19-62706E023703}">
                      <ahyp:hlinkClr xmlns:ahyp="http://schemas.microsoft.com/office/drawing/2018/hyperlinkcolor" val="tx"/>
                    </a:ext>
                  </a:extLst>
                </a:hlinkClick>
              </a:rPr>
              <a:t>https://myvideo.univ-lyon1.fr/</a:t>
            </a:r>
            <a:endParaRPr lang="fr-FR" sz="2800" dirty="0">
              <a:solidFill>
                <a:srgbClr val="FF3300"/>
              </a:solidFill>
            </a:endParaRPr>
          </a:p>
        </p:txBody>
      </p:sp>
      <p:pic>
        <p:nvPicPr>
          <p:cNvPr id="3" name="Image 2">
            <a:extLst>
              <a:ext uri="{FF2B5EF4-FFF2-40B4-BE49-F238E27FC236}">
                <a16:creationId xmlns:a16="http://schemas.microsoft.com/office/drawing/2014/main" id="{99130CA4-4221-478D-AB3C-2F2E86BE4F4A}"/>
              </a:ext>
            </a:extLst>
          </p:cNvPr>
          <p:cNvPicPr>
            <a:picLocks noChangeAspect="1"/>
          </p:cNvPicPr>
          <p:nvPr/>
        </p:nvPicPr>
        <p:blipFill>
          <a:blip r:embed="rId5"/>
          <a:stretch>
            <a:fillRect/>
          </a:stretch>
        </p:blipFill>
        <p:spPr>
          <a:xfrm>
            <a:off x="9848935" y="1079914"/>
            <a:ext cx="2009524" cy="866667"/>
          </a:xfrm>
          <a:prstGeom prst="rect">
            <a:avLst/>
          </a:prstGeom>
        </p:spPr>
      </p:pic>
      <p:pic>
        <p:nvPicPr>
          <p:cNvPr id="4" name="Image 3">
            <a:extLst>
              <a:ext uri="{FF2B5EF4-FFF2-40B4-BE49-F238E27FC236}">
                <a16:creationId xmlns:a16="http://schemas.microsoft.com/office/drawing/2014/main" id="{838AB784-38F1-44B4-996A-30816AA1AD04}"/>
              </a:ext>
            </a:extLst>
          </p:cNvPr>
          <p:cNvPicPr>
            <a:picLocks noChangeAspect="1"/>
          </p:cNvPicPr>
          <p:nvPr/>
        </p:nvPicPr>
        <p:blipFill>
          <a:blip r:embed="rId6"/>
          <a:stretch>
            <a:fillRect/>
          </a:stretch>
        </p:blipFill>
        <p:spPr>
          <a:xfrm>
            <a:off x="2376514" y="1019020"/>
            <a:ext cx="774982" cy="782293"/>
          </a:xfrm>
          <a:prstGeom prst="rect">
            <a:avLst/>
          </a:prstGeom>
        </p:spPr>
      </p:pic>
      <p:sp>
        <p:nvSpPr>
          <p:cNvPr id="35" name="ZoneTexte 34">
            <a:extLst>
              <a:ext uri="{FF2B5EF4-FFF2-40B4-BE49-F238E27FC236}">
                <a16:creationId xmlns:a16="http://schemas.microsoft.com/office/drawing/2014/main" id="{80F613A9-616E-448D-8D4C-347BFC1B9CF3}"/>
              </a:ext>
            </a:extLst>
          </p:cNvPr>
          <p:cNvSpPr txBox="1"/>
          <p:nvPr/>
        </p:nvSpPr>
        <p:spPr>
          <a:xfrm>
            <a:off x="3151496" y="3518995"/>
            <a:ext cx="4804870" cy="523220"/>
          </a:xfrm>
          <a:prstGeom prst="rect">
            <a:avLst/>
          </a:prstGeom>
          <a:noFill/>
        </p:spPr>
        <p:txBody>
          <a:bodyPr wrap="square" rtlCol="0">
            <a:spAutoFit/>
          </a:bodyPr>
          <a:lstStyle/>
          <a:p>
            <a:pPr algn="ctr"/>
            <a:r>
              <a:rPr lang="fr-FR" sz="2800" dirty="0">
                <a:solidFill>
                  <a:srgbClr val="FF3300"/>
                </a:solidFill>
                <a:hlinkClick r:id="rId7">
                  <a:extLst>
                    <a:ext uri="{A12FA001-AC4F-418D-AE19-62706E023703}">
                      <ahyp:hlinkClr xmlns:ahyp="http://schemas.microsoft.com/office/drawing/2018/hyperlinkcolor" val="tx"/>
                    </a:ext>
                  </a:extLst>
                </a:hlinkClick>
              </a:rPr>
              <a:t>https://seca.univ-lyon1.fr</a:t>
            </a:r>
            <a:endParaRPr lang="fr-FR" sz="2800" dirty="0">
              <a:solidFill>
                <a:srgbClr val="FF3300"/>
              </a:solidFill>
            </a:endParaRPr>
          </a:p>
        </p:txBody>
      </p:sp>
      <p:sp>
        <p:nvSpPr>
          <p:cNvPr id="36" name="ZoneTexte 35">
            <a:extLst>
              <a:ext uri="{FF2B5EF4-FFF2-40B4-BE49-F238E27FC236}">
                <a16:creationId xmlns:a16="http://schemas.microsoft.com/office/drawing/2014/main" id="{5A3BB300-0C98-4510-A81A-06CB04CF830C}"/>
              </a:ext>
            </a:extLst>
          </p:cNvPr>
          <p:cNvSpPr txBox="1"/>
          <p:nvPr/>
        </p:nvSpPr>
        <p:spPr>
          <a:xfrm>
            <a:off x="247793" y="4155997"/>
            <a:ext cx="9225770"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Des studios SECA pour créer des vidéos en autonomie</a:t>
            </a:r>
          </a:p>
        </p:txBody>
      </p:sp>
      <p:sp>
        <p:nvSpPr>
          <p:cNvPr id="33" name="ZoneTexte 32">
            <a:extLst>
              <a:ext uri="{FF2B5EF4-FFF2-40B4-BE49-F238E27FC236}">
                <a16:creationId xmlns:a16="http://schemas.microsoft.com/office/drawing/2014/main" id="{D8743EDC-D81B-4553-887B-9605D95C379D}"/>
              </a:ext>
            </a:extLst>
          </p:cNvPr>
          <p:cNvSpPr txBox="1"/>
          <p:nvPr/>
        </p:nvSpPr>
        <p:spPr>
          <a:xfrm>
            <a:off x="3572973" y="1130140"/>
            <a:ext cx="4383393" cy="523220"/>
          </a:xfrm>
          <a:prstGeom prst="rect">
            <a:avLst/>
          </a:prstGeom>
          <a:noFill/>
        </p:spPr>
        <p:txBody>
          <a:bodyPr wrap="square" rtlCol="0">
            <a:spAutoFit/>
          </a:bodyPr>
          <a:lstStyle/>
          <a:p>
            <a:pPr algn="ctr"/>
            <a:r>
              <a:rPr lang="fr-FR" sz="2800" dirty="0">
                <a:solidFill>
                  <a:srgbClr val="FF3300"/>
                </a:solidFill>
                <a:hlinkClick r:id="rId8">
                  <a:extLst>
                    <a:ext uri="{A12FA001-AC4F-418D-AE19-62706E023703}">
                      <ahyp:hlinkClr xmlns:ahyp="http://schemas.microsoft.com/office/drawing/2018/hyperlinkcolor" val="tx"/>
                    </a:ext>
                  </a:extLst>
                </a:hlinkClick>
              </a:rPr>
              <a:t>https://moodle.univ-lyon1.fr</a:t>
            </a:r>
            <a:endParaRPr lang="fr-FR" sz="2800" dirty="0">
              <a:solidFill>
                <a:srgbClr val="FF3300"/>
              </a:solidFill>
            </a:endParaRPr>
          </a:p>
        </p:txBody>
      </p:sp>
      <p:sp>
        <p:nvSpPr>
          <p:cNvPr id="34" name="ZoneTexte 33">
            <a:extLst>
              <a:ext uri="{FF2B5EF4-FFF2-40B4-BE49-F238E27FC236}">
                <a16:creationId xmlns:a16="http://schemas.microsoft.com/office/drawing/2014/main" id="{CCDA819F-9AAD-44B7-9462-AC8F389EA7BD}"/>
              </a:ext>
            </a:extLst>
          </p:cNvPr>
          <p:cNvSpPr txBox="1"/>
          <p:nvPr/>
        </p:nvSpPr>
        <p:spPr>
          <a:xfrm>
            <a:off x="247793" y="1689671"/>
            <a:ext cx="9225770" cy="64633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 Environnement numérique d’apprentissage intégré : Activités et ressources pédagogiques fichiers, vidéos, tests, chat, </a:t>
            </a:r>
            <a:r>
              <a:rPr lang="fr-FR" dirty="0" err="1">
                <a:solidFill>
                  <a:srgbClr val="363636"/>
                </a:solidFill>
              </a:rPr>
              <a:t>visio</a:t>
            </a:r>
            <a:r>
              <a:rPr lang="fr-FR" dirty="0">
                <a:solidFill>
                  <a:srgbClr val="363636"/>
                </a:solidFill>
              </a:rPr>
              <a:t>, </a:t>
            </a:r>
            <a:r>
              <a:rPr lang="fr-FR" dirty="0" err="1">
                <a:solidFill>
                  <a:srgbClr val="363636"/>
                </a:solidFill>
              </a:rPr>
              <a:t>antiplagiat</a:t>
            </a:r>
            <a:r>
              <a:rPr lang="fr-FR" dirty="0">
                <a:solidFill>
                  <a:srgbClr val="363636"/>
                </a:solidFill>
              </a:rPr>
              <a:t>, édition collaborative… </a:t>
            </a:r>
          </a:p>
        </p:txBody>
      </p:sp>
      <p:sp>
        <p:nvSpPr>
          <p:cNvPr id="38" name="ZoneTexte 37">
            <a:extLst>
              <a:ext uri="{FF2B5EF4-FFF2-40B4-BE49-F238E27FC236}">
                <a16:creationId xmlns:a16="http://schemas.microsoft.com/office/drawing/2014/main" id="{864D8A1A-7866-48B2-9FD3-F239D36010AB}"/>
              </a:ext>
            </a:extLst>
          </p:cNvPr>
          <p:cNvSpPr txBox="1"/>
          <p:nvPr/>
        </p:nvSpPr>
        <p:spPr>
          <a:xfrm>
            <a:off x="3151496" y="4796122"/>
            <a:ext cx="5789304" cy="523220"/>
          </a:xfrm>
          <a:prstGeom prst="rect">
            <a:avLst/>
          </a:prstGeom>
          <a:noFill/>
        </p:spPr>
        <p:txBody>
          <a:bodyPr wrap="square" rtlCol="0">
            <a:spAutoFit/>
          </a:bodyPr>
          <a:lstStyle/>
          <a:p>
            <a:r>
              <a:rPr lang="fr-FR" sz="2800" dirty="0">
                <a:solidFill>
                  <a:srgbClr val="FF3300"/>
                </a:solidFill>
                <a:hlinkClick r:id="rId9">
                  <a:extLst>
                    <a:ext uri="{A12FA001-AC4F-418D-AE19-62706E023703}">
                      <ahyp:hlinkClr xmlns:ahyp="http://schemas.microsoft.com/office/drawing/2018/hyperlinkcolor" val="tx"/>
                    </a:ext>
                  </a:extLst>
                </a:hlinkClick>
              </a:rPr>
              <a:t>https://go.univ-lyon1.fr/learninglab</a:t>
            </a:r>
            <a:endParaRPr lang="fr-FR" sz="2800" dirty="0">
              <a:solidFill>
                <a:srgbClr val="FF3300"/>
              </a:solidFill>
            </a:endParaRPr>
          </a:p>
        </p:txBody>
      </p:sp>
      <p:sp>
        <p:nvSpPr>
          <p:cNvPr id="39" name="ZoneTexte 38">
            <a:extLst>
              <a:ext uri="{FF2B5EF4-FFF2-40B4-BE49-F238E27FC236}">
                <a16:creationId xmlns:a16="http://schemas.microsoft.com/office/drawing/2014/main" id="{42C553C4-05AF-4B91-920F-3F20F883BACE}"/>
              </a:ext>
            </a:extLst>
          </p:cNvPr>
          <p:cNvSpPr txBox="1"/>
          <p:nvPr/>
        </p:nvSpPr>
        <p:spPr>
          <a:xfrm>
            <a:off x="247793" y="5433124"/>
            <a:ext cx="9225770"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Des Learning </a:t>
            </a:r>
            <a:r>
              <a:rPr lang="fr-FR" dirty="0" err="1">
                <a:solidFill>
                  <a:srgbClr val="363636"/>
                </a:solidFill>
              </a:rPr>
              <a:t>lab</a:t>
            </a:r>
            <a:r>
              <a:rPr lang="fr-FR" dirty="0">
                <a:solidFill>
                  <a:srgbClr val="363636"/>
                </a:solidFill>
              </a:rPr>
              <a:t> adaptés à la pédagogie active</a:t>
            </a:r>
          </a:p>
        </p:txBody>
      </p:sp>
      <p:pic>
        <p:nvPicPr>
          <p:cNvPr id="40" name="Image 39">
            <a:extLst>
              <a:ext uri="{FF2B5EF4-FFF2-40B4-BE49-F238E27FC236}">
                <a16:creationId xmlns:a16="http://schemas.microsoft.com/office/drawing/2014/main" id="{3A649B52-B45F-422D-98D3-401AE2F40A2A}"/>
              </a:ext>
            </a:extLst>
          </p:cNvPr>
          <p:cNvPicPr>
            <a:picLocks noChangeAspect="1"/>
          </p:cNvPicPr>
          <p:nvPr/>
        </p:nvPicPr>
        <p:blipFill>
          <a:blip r:embed="rId10"/>
          <a:stretch>
            <a:fillRect/>
          </a:stretch>
        </p:blipFill>
        <p:spPr>
          <a:xfrm>
            <a:off x="9048211" y="2581881"/>
            <a:ext cx="1222120" cy="562659"/>
          </a:xfrm>
          <a:prstGeom prst="rect">
            <a:avLst/>
          </a:prstGeom>
        </p:spPr>
      </p:pic>
      <p:pic>
        <p:nvPicPr>
          <p:cNvPr id="41" name="Image 40">
            <a:extLst>
              <a:ext uri="{FF2B5EF4-FFF2-40B4-BE49-F238E27FC236}">
                <a16:creationId xmlns:a16="http://schemas.microsoft.com/office/drawing/2014/main" id="{57389DDD-527B-4E8F-B3F6-94235D327367}"/>
              </a:ext>
            </a:extLst>
          </p:cNvPr>
          <p:cNvPicPr>
            <a:picLocks noChangeAspect="1"/>
          </p:cNvPicPr>
          <p:nvPr/>
        </p:nvPicPr>
        <p:blipFill>
          <a:blip r:embed="rId11"/>
          <a:stretch>
            <a:fillRect/>
          </a:stretch>
        </p:blipFill>
        <p:spPr>
          <a:xfrm>
            <a:off x="8940800" y="3510221"/>
            <a:ext cx="1800344" cy="970998"/>
          </a:xfrm>
          <a:prstGeom prst="rect">
            <a:avLst/>
          </a:prstGeom>
        </p:spPr>
      </p:pic>
      <p:pic>
        <p:nvPicPr>
          <p:cNvPr id="7" name="Image 6">
            <a:extLst>
              <a:ext uri="{FF2B5EF4-FFF2-40B4-BE49-F238E27FC236}">
                <a16:creationId xmlns:a16="http://schemas.microsoft.com/office/drawing/2014/main" id="{6B59DD6F-A353-4B0E-8539-94240C1F10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48502" y="4644213"/>
            <a:ext cx="1800344" cy="1350258"/>
          </a:xfrm>
          <a:prstGeom prst="rect">
            <a:avLst/>
          </a:prstGeom>
        </p:spPr>
      </p:pic>
    </p:spTree>
    <p:extLst>
      <p:ext uri="{BB962C8B-B14F-4D97-AF65-F5344CB8AC3E}">
        <p14:creationId xmlns:p14="http://schemas.microsoft.com/office/powerpoint/2010/main" val="749460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re 1">
            <a:extLst>
              <a:ext uri="{FF2B5EF4-FFF2-40B4-BE49-F238E27FC236}">
                <a16:creationId xmlns:a16="http://schemas.microsoft.com/office/drawing/2014/main" id="{C6D6F813-C38F-43E2-93BF-D3016EE101D6}"/>
              </a:ext>
            </a:extLst>
          </p:cNvPr>
          <p:cNvSpPr txBox="1">
            <a:spLocks/>
          </p:cNvSpPr>
          <p:nvPr/>
        </p:nvSpPr>
        <p:spPr>
          <a:xfrm>
            <a:off x="838200" y="365126"/>
            <a:ext cx="10515600" cy="71478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300"/>
              </a:spcAft>
              <a:tabLst>
                <a:tab pos="355600" algn="l"/>
              </a:tabLst>
              <a:defRPr/>
            </a:pPr>
            <a:r>
              <a:rPr lang="fr-FR" altLang="fr-FR" dirty="0">
                <a:solidFill>
                  <a:srgbClr val="363636"/>
                </a:solidFill>
              </a:rPr>
              <a:t>Service ICAP - </a:t>
            </a:r>
            <a:r>
              <a:rPr lang="fr-FR" altLang="fr-FR" sz="3600" dirty="0">
                <a:solidFill>
                  <a:srgbClr val="363636"/>
                </a:solidFill>
              </a:rPr>
              <a:t>Les plateformes et équipements numériques</a:t>
            </a:r>
            <a:endParaRPr lang="fr-FR" altLang="fr-FR" dirty="0">
              <a:solidFill>
                <a:srgbClr val="363636"/>
              </a:solidFill>
            </a:endParaRPr>
          </a:p>
        </p:txBody>
      </p:sp>
      <p:sp>
        <p:nvSpPr>
          <p:cNvPr id="40" name="ZoneTexte 39">
            <a:extLst>
              <a:ext uri="{FF2B5EF4-FFF2-40B4-BE49-F238E27FC236}">
                <a16:creationId xmlns:a16="http://schemas.microsoft.com/office/drawing/2014/main" id="{F9A2C6C4-3446-47F5-9D1C-89365ABE3351}"/>
              </a:ext>
            </a:extLst>
          </p:cNvPr>
          <p:cNvSpPr txBox="1"/>
          <p:nvPr/>
        </p:nvSpPr>
        <p:spPr>
          <a:xfrm>
            <a:off x="3398911" y="2536419"/>
            <a:ext cx="5789304" cy="523220"/>
          </a:xfrm>
          <a:prstGeom prst="rect">
            <a:avLst/>
          </a:prstGeom>
          <a:noFill/>
        </p:spPr>
        <p:txBody>
          <a:bodyPr wrap="square" rtlCol="0">
            <a:spAutoFit/>
          </a:bodyPr>
          <a:lstStyle/>
          <a:p>
            <a:r>
              <a:rPr lang="fr-FR" sz="2800" dirty="0">
                <a:solidFill>
                  <a:srgbClr val="FF3300"/>
                </a:solidFill>
                <a:hlinkClick r:id="rId4">
                  <a:extLst>
                    <a:ext uri="{A12FA001-AC4F-418D-AE19-62706E023703}">
                      <ahyp:hlinkClr xmlns:ahyp="http://schemas.microsoft.com/office/drawing/2018/hyperlinkcolor" val="tx"/>
                    </a:ext>
                  </a:extLst>
                </a:hlinkClick>
              </a:rPr>
              <a:t>https://go.univ-lyon1.fr/visites360</a:t>
            </a:r>
            <a:endParaRPr lang="fr-FR" sz="2800" dirty="0">
              <a:solidFill>
                <a:srgbClr val="FF3300"/>
              </a:solidFill>
            </a:endParaRPr>
          </a:p>
        </p:txBody>
      </p:sp>
      <p:sp>
        <p:nvSpPr>
          <p:cNvPr id="41" name="ZoneTexte 40">
            <a:extLst>
              <a:ext uri="{FF2B5EF4-FFF2-40B4-BE49-F238E27FC236}">
                <a16:creationId xmlns:a16="http://schemas.microsoft.com/office/drawing/2014/main" id="{11A173DD-BD1B-4A4C-95ED-5F174F62C758}"/>
              </a:ext>
            </a:extLst>
          </p:cNvPr>
          <p:cNvSpPr txBox="1"/>
          <p:nvPr/>
        </p:nvSpPr>
        <p:spPr>
          <a:xfrm>
            <a:off x="495208" y="3173421"/>
            <a:ext cx="9225770"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Des kits pour la réalisation de visites virtuelles 360</a:t>
            </a:r>
          </a:p>
        </p:txBody>
      </p:sp>
      <p:sp>
        <p:nvSpPr>
          <p:cNvPr id="42" name="ZoneTexte 41">
            <a:extLst>
              <a:ext uri="{FF2B5EF4-FFF2-40B4-BE49-F238E27FC236}">
                <a16:creationId xmlns:a16="http://schemas.microsoft.com/office/drawing/2014/main" id="{35FCD54C-2F24-4904-BFEC-32C5DF968A8A}"/>
              </a:ext>
            </a:extLst>
          </p:cNvPr>
          <p:cNvSpPr txBox="1"/>
          <p:nvPr/>
        </p:nvSpPr>
        <p:spPr>
          <a:xfrm>
            <a:off x="3398911" y="1388167"/>
            <a:ext cx="5789304" cy="523220"/>
          </a:xfrm>
          <a:prstGeom prst="rect">
            <a:avLst/>
          </a:prstGeom>
          <a:noFill/>
        </p:spPr>
        <p:txBody>
          <a:bodyPr wrap="square" rtlCol="0">
            <a:spAutoFit/>
          </a:bodyPr>
          <a:lstStyle/>
          <a:p>
            <a:r>
              <a:rPr lang="fr-FR" sz="2800" dirty="0">
                <a:solidFill>
                  <a:srgbClr val="FF3300"/>
                </a:solidFill>
                <a:hlinkClick r:id="rId5">
                  <a:extLst>
                    <a:ext uri="{A12FA001-AC4F-418D-AE19-62706E023703}">
                      <ahyp:hlinkClr xmlns:ahyp="http://schemas.microsoft.com/office/drawing/2018/hyperlinkcolor" val="tx"/>
                    </a:ext>
                  </a:extLst>
                </a:hlinkClick>
              </a:rPr>
              <a:t>https://virtuallab.univ-lyon1.fr</a:t>
            </a:r>
            <a:endParaRPr lang="fr-FR" sz="2800" dirty="0">
              <a:solidFill>
                <a:srgbClr val="FF3300"/>
              </a:solidFill>
            </a:endParaRPr>
          </a:p>
        </p:txBody>
      </p:sp>
      <p:sp>
        <p:nvSpPr>
          <p:cNvPr id="43" name="ZoneTexte 42">
            <a:extLst>
              <a:ext uri="{FF2B5EF4-FFF2-40B4-BE49-F238E27FC236}">
                <a16:creationId xmlns:a16="http://schemas.microsoft.com/office/drawing/2014/main" id="{6788BE06-4DF4-4DC2-8642-2967A738B7D8}"/>
              </a:ext>
            </a:extLst>
          </p:cNvPr>
          <p:cNvSpPr txBox="1"/>
          <p:nvPr/>
        </p:nvSpPr>
        <p:spPr>
          <a:xfrm>
            <a:off x="495208" y="2025169"/>
            <a:ext cx="9225770"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Des salles dédiées à la réalité virtuelle</a:t>
            </a:r>
          </a:p>
        </p:txBody>
      </p:sp>
      <p:pic>
        <p:nvPicPr>
          <p:cNvPr id="45" name="Image 44">
            <a:extLst>
              <a:ext uri="{FF2B5EF4-FFF2-40B4-BE49-F238E27FC236}">
                <a16:creationId xmlns:a16="http://schemas.microsoft.com/office/drawing/2014/main" id="{4235372D-F79A-457E-A819-CAA79F27F984}"/>
              </a:ext>
            </a:extLst>
          </p:cNvPr>
          <p:cNvPicPr>
            <a:picLocks noChangeAspect="1"/>
          </p:cNvPicPr>
          <p:nvPr/>
        </p:nvPicPr>
        <p:blipFill>
          <a:blip r:embed="rId6"/>
          <a:stretch>
            <a:fillRect/>
          </a:stretch>
        </p:blipFill>
        <p:spPr>
          <a:xfrm>
            <a:off x="10001335" y="1232314"/>
            <a:ext cx="2009524" cy="866667"/>
          </a:xfrm>
          <a:prstGeom prst="rect">
            <a:avLst/>
          </a:prstGeom>
        </p:spPr>
      </p:pic>
      <p:pic>
        <p:nvPicPr>
          <p:cNvPr id="9" name="Image 8">
            <a:extLst>
              <a:ext uri="{FF2B5EF4-FFF2-40B4-BE49-F238E27FC236}">
                <a16:creationId xmlns:a16="http://schemas.microsoft.com/office/drawing/2014/main" id="{126AFF00-89A4-456F-B162-671330B5946C}"/>
              </a:ext>
            </a:extLst>
          </p:cNvPr>
          <p:cNvPicPr>
            <a:picLocks noChangeAspect="1"/>
          </p:cNvPicPr>
          <p:nvPr/>
        </p:nvPicPr>
        <p:blipFill>
          <a:blip r:embed="rId7"/>
          <a:stretch>
            <a:fillRect/>
          </a:stretch>
        </p:blipFill>
        <p:spPr>
          <a:xfrm>
            <a:off x="6401513" y="4084617"/>
            <a:ext cx="3132624" cy="2218623"/>
          </a:xfrm>
          <a:prstGeom prst="rect">
            <a:avLst/>
          </a:prstGeom>
        </p:spPr>
      </p:pic>
      <p:pic>
        <p:nvPicPr>
          <p:cNvPr id="11" name="Image 10">
            <a:extLst>
              <a:ext uri="{FF2B5EF4-FFF2-40B4-BE49-F238E27FC236}">
                <a16:creationId xmlns:a16="http://schemas.microsoft.com/office/drawing/2014/main" id="{3A24C2AC-20A8-483D-BC2F-9967A4F53D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216" y="4166864"/>
            <a:ext cx="3204563" cy="2136375"/>
          </a:xfrm>
          <a:prstGeom prst="rect">
            <a:avLst/>
          </a:prstGeom>
        </p:spPr>
      </p:pic>
      <p:pic>
        <p:nvPicPr>
          <p:cNvPr id="13" name="Image 12">
            <a:extLst>
              <a:ext uri="{FF2B5EF4-FFF2-40B4-BE49-F238E27FC236}">
                <a16:creationId xmlns:a16="http://schemas.microsoft.com/office/drawing/2014/main" id="{BF0433D8-3C46-4759-AE47-BD5595B627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2" y="4321673"/>
            <a:ext cx="3054155" cy="2541152"/>
          </a:xfrm>
          <a:prstGeom prst="rect">
            <a:avLst/>
          </a:prstGeom>
        </p:spPr>
      </p:pic>
    </p:spTree>
    <p:extLst>
      <p:ext uri="{BB962C8B-B14F-4D97-AF65-F5344CB8AC3E}">
        <p14:creationId xmlns:p14="http://schemas.microsoft.com/office/powerpoint/2010/main" val="1238378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31" y="2018675"/>
            <a:ext cx="9225770" cy="1000274"/>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Centrale d’enquêtes</a:t>
            </a:r>
          </a:p>
          <a:p>
            <a:pPr marL="285750" indent="-285750">
              <a:spcAft>
                <a:spcPts val="300"/>
              </a:spcAft>
              <a:buFont typeface="Arial" panose="020B0604020202020204" pitchFamily="34" charset="0"/>
              <a:buChar char="•"/>
            </a:pPr>
            <a:r>
              <a:rPr lang="fr-FR" dirty="0">
                <a:solidFill>
                  <a:srgbClr val="363636"/>
                </a:solidFill>
              </a:rPr>
              <a:t>Favoriser l’amélioration continue de l’apprentissage des étudiants</a:t>
            </a:r>
          </a:p>
          <a:p>
            <a:pPr marL="285750" indent="-285750">
              <a:spcAft>
                <a:spcPts val="300"/>
              </a:spcAft>
              <a:buFont typeface="Arial" panose="020B0604020202020204" pitchFamily="34" charset="0"/>
              <a:buChar char="•"/>
            </a:pPr>
            <a:r>
              <a:rPr lang="fr-FR" dirty="0">
                <a:solidFill>
                  <a:srgbClr val="363636"/>
                </a:solidFill>
              </a:rPr>
              <a:t>Enquêtes systématiques (UE et diplômes) ou d’enquêtes à la carte</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1900805" y="1402368"/>
            <a:ext cx="7810202" cy="523220"/>
          </a:xfrm>
          <a:prstGeom prst="rect">
            <a:avLst/>
          </a:prstGeom>
          <a:noFill/>
        </p:spPr>
        <p:txBody>
          <a:bodyPr wrap="square" rtlCol="0">
            <a:spAutoFit/>
          </a:bodyPr>
          <a:lstStyle/>
          <a:p>
            <a:pPr algn="ctr"/>
            <a:r>
              <a:rPr lang="fr-FR" sz="2800" dirty="0">
                <a:solidFill>
                  <a:srgbClr val="FF3300"/>
                </a:solidFill>
                <a:hlinkClick r:id="rId4">
                  <a:extLst>
                    <a:ext uri="{A12FA001-AC4F-418D-AE19-62706E023703}">
                      <ahyp:hlinkClr xmlns:ahyp="http://schemas.microsoft.com/office/drawing/2018/hyperlinkcolor" val="tx"/>
                    </a:ext>
                  </a:extLst>
                </a:hlinkClick>
              </a:rPr>
              <a:t> https://go.univ-lyon1.fr/eea</a:t>
            </a:r>
            <a:endParaRPr lang="fr-FR" sz="2800" dirty="0">
              <a:solidFill>
                <a:srgbClr val="FF3300"/>
              </a:solidFill>
            </a:endParaRPr>
          </a:p>
        </p:txBody>
      </p:sp>
      <p:sp>
        <p:nvSpPr>
          <p:cNvPr id="25" name="ZoneTexte 24">
            <a:extLst>
              <a:ext uri="{FF2B5EF4-FFF2-40B4-BE49-F238E27FC236}">
                <a16:creationId xmlns:a16="http://schemas.microsoft.com/office/drawing/2014/main" id="{C11D8FA2-D23F-4928-A87C-DB9A46757896}"/>
              </a:ext>
            </a:extLst>
          </p:cNvPr>
          <p:cNvSpPr txBox="1"/>
          <p:nvPr/>
        </p:nvSpPr>
        <p:spPr>
          <a:xfrm>
            <a:off x="2110154" y="6547626"/>
            <a:ext cx="8661209" cy="338554"/>
          </a:xfrm>
          <a:prstGeom prst="rect">
            <a:avLst/>
          </a:prstGeom>
          <a:noFill/>
        </p:spPr>
        <p:txBody>
          <a:bodyPr wrap="square" rtlCol="0">
            <a:spAutoFit/>
          </a:bodyPr>
          <a:lstStyle/>
          <a:p>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Télécharger cette présentation : </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hlinkClick r:id="rId5"/>
              </a:rPr>
              <a:t>https://www.univ-lyon1.fr/nouveaux-arrivants</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30" name="Titre 1">
            <a:extLst>
              <a:ext uri="{FF2B5EF4-FFF2-40B4-BE49-F238E27FC236}">
                <a16:creationId xmlns:a16="http://schemas.microsoft.com/office/drawing/2014/main" id="{FC92C491-C89E-4933-BD3A-E65E851A9A90}"/>
              </a:ext>
            </a:extLst>
          </p:cNvPr>
          <p:cNvSpPr txBox="1">
            <a:spLocks/>
          </p:cNvSpPr>
          <p:nvPr/>
        </p:nvSpPr>
        <p:spPr>
          <a:xfrm>
            <a:off x="838200" y="365126"/>
            <a:ext cx="10515600" cy="71478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300"/>
              </a:spcAft>
              <a:tabLst>
                <a:tab pos="355600" algn="l"/>
              </a:tabLst>
              <a:defRPr/>
            </a:pPr>
            <a:r>
              <a:rPr lang="fr-FR" altLang="fr-FR" dirty="0">
                <a:solidFill>
                  <a:srgbClr val="363636"/>
                </a:solidFill>
              </a:rPr>
              <a:t>Service ICAP - </a:t>
            </a:r>
            <a:r>
              <a:rPr lang="fr-FR" altLang="fr-FR" sz="3600" dirty="0">
                <a:solidFill>
                  <a:srgbClr val="363636"/>
                </a:solidFill>
              </a:rPr>
              <a:t>Évaluation des expériences d'apprentissage</a:t>
            </a:r>
            <a:endParaRPr lang="fr-FR" altLang="fr-FR" dirty="0">
              <a:solidFill>
                <a:srgbClr val="363636"/>
              </a:solidFill>
            </a:endParaRPr>
          </a:p>
        </p:txBody>
      </p:sp>
      <p:pic>
        <p:nvPicPr>
          <p:cNvPr id="31" name="Image 30">
            <a:extLst>
              <a:ext uri="{FF2B5EF4-FFF2-40B4-BE49-F238E27FC236}">
                <a16:creationId xmlns:a16="http://schemas.microsoft.com/office/drawing/2014/main" id="{38C5713C-CEB9-4887-A479-99B32E12EA1C}"/>
              </a:ext>
            </a:extLst>
          </p:cNvPr>
          <p:cNvPicPr>
            <a:picLocks noChangeAspect="1"/>
          </p:cNvPicPr>
          <p:nvPr/>
        </p:nvPicPr>
        <p:blipFill>
          <a:blip r:embed="rId6"/>
          <a:stretch>
            <a:fillRect/>
          </a:stretch>
        </p:blipFill>
        <p:spPr>
          <a:xfrm>
            <a:off x="9848935" y="1079914"/>
            <a:ext cx="2009524" cy="866667"/>
          </a:xfrm>
          <a:prstGeom prst="rect">
            <a:avLst/>
          </a:prstGeom>
        </p:spPr>
      </p:pic>
      <p:sp>
        <p:nvSpPr>
          <p:cNvPr id="24" name="ZoneTexte 23">
            <a:extLst>
              <a:ext uri="{FF2B5EF4-FFF2-40B4-BE49-F238E27FC236}">
                <a16:creationId xmlns:a16="http://schemas.microsoft.com/office/drawing/2014/main" id="{F807F97E-7844-45FB-81E0-B10BE6AF2457}"/>
              </a:ext>
            </a:extLst>
          </p:cNvPr>
          <p:cNvSpPr txBox="1"/>
          <p:nvPr/>
        </p:nvSpPr>
        <p:spPr>
          <a:xfrm>
            <a:off x="544280" y="5109360"/>
            <a:ext cx="9225770"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Edition et de correction de grilles de QCM par lecture</a:t>
            </a:r>
          </a:p>
        </p:txBody>
      </p:sp>
      <p:sp>
        <p:nvSpPr>
          <p:cNvPr id="26" name="ZoneTexte 25">
            <a:extLst>
              <a:ext uri="{FF2B5EF4-FFF2-40B4-BE49-F238E27FC236}">
                <a16:creationId xmlns:a16="http://schemas.microsoft.com/office/drawing/2014/main" id="{E847F2AA-DB65-4314-8031-D45AE1B12328}"/>
              </a:ext>
            </a:extLst>
          </p:cNvPr>
          <p:cNvSpPr txBox="1"/>
          <p:nvPr/>
        </p:nvSpPr>
        <p:spPr>
          <a:xfrm>
            <a:off x="1757767" y="4493053"/>
            <a:ext cx="7810202" cy="523220"/>
          </a:xfrm>
          <a:prstGeom prst="rect">
            <a:avLst/>
          </a:prstGeom>
          <a:noFill/>
        </p:spPr>
        <p:txBody>
          <a:bodyPr wrap="square" rtlCol="0">
            <a:spAutoFit/>
          </a:bodyPr>
          <a:lstStyle/>
          <a:p>
            <a:pPr algn="ctr"/>
            <a:r>
              <a:rPr lang="fr-FR" sz="2800" dirty="0">
                <a:solidFill>
                  <a:srgbClr val="FF3300"/>
                </a:solidFill>
                <a:hlinkClick r:id="rId7">
                  <a:extLst>
                    <a:ext uri="{A12FA001-AC4F-418D-AE19-62706E023703}">
                      <ahyp:hlinkClr xmlns:ahyp="http://schemas.microsoft.com/office/drawing/2018/hyperlinkcolor" val="tx"/>
                    </a:ext>
                  </a:extLst>
                </a:hlinkClick>
              </a:rPr>
              <a:t> https://go.univ-lyon1.fr/evaluationgrille</a:t>
            </a:r>
            <a:endParaRPr lang="fr-FR" sz="2800" dirty="0">
              <a:solidFill>
                <a:srgbClr val="FF3300"/>
              </a:solidFill>
            </a:endParaRPr>
          </a:p>
        </p:txBody>
      </p:sp>
      <p:sp>
        <p:nvSpPr>
          <p:cNvPr id="27" name="Titre 1">
            <a:extLst>
              <a:ext uri="{FF2B5EF4-FFF2-40B4-BE49-F238E27FC236}">
                <a16:creationId xmlns:a16="http://schemas.microsoft.com/office/drawing/2014/main" id="{0B5C6D4D-078A-4EBE-9A26-2BD459FFBC4B}"/>
              </a:ext>
            </a:extLst>
          </p:cNvPr>
          <p:cNvSpPr txBox="1">
            <a:spLocks/>
          </p:cNvSpPr>
          <p:nvPr/>
        </p:nvSpPr>
        <p:spPr>
          <a:xfrm>
            <a:off x="932849" y="3455811"/>
            <a:ext cx="10515600" cy="7147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300"/>
              </a:spcAft>
              <a:tabLst>
                <a:tab pos="355600" algn="l"/>
              </a:tabLst>
              <a:defRPr/>
            </a:pPr>
            <a:r>
              <a:rPr lang="fr-FR" altLang="fr-FR" dirty="0">
                <a:solidFill>
                  <a:srgbClr val="363636"/>
                </a:solidFill>
              </a:rPr>
              <a:t>E</a:t>
            </a:r>
            <a:r>
              <a:rPr lang="fr-FR" altLang="fr-FR" sz="3600" dirty="0">
                <a:solidFill>
                  <a:srgbClr val="363636"/>
                </a:solidFill>
              </a:rPr>
              <a:t>valuation des apprentissages par grille de QCM</a:t>
            </a:r>
            <a:endParaRPr lang="fr-FR" altLang="fr-FR" dirty="0">
              <a:solidFill>
                <a:srgbClr val="363636"/>
              </a:solidFill>
            </a:endParaRPr>
          </a:p>
        </p:txBody>
      </p:sp>
      <p:pic>
        <p:nvPicPr>
          <p:cNvPr id="3" name="Image 2">
            <a:extLst>
              <a:ext uri="{FF2B5EF4-FFF2-40B4-BE49-F238E27FC236}">
                <a16:creationId xmlns:a16="http://schemas.microsoft.com/office/drawing/2014/main" id="{B730A3D6-D7EA-4237-AAB9-15B7E00B62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0620" y="1274290"/>
            <a:ext cx="2143125" cy="2143125"/>
          </a:xfrm>
          <a:prstGeom prst="rect">
            <a:avLst/>
          </a:prstGeom>
        </p:spPr>
      </p:pic>
      <p:pic>
        <p:nvPicPr>
          <p:cNvPr id="6" name="Image 5">
            <a:extLst>
              <a:ext uri="{FF2B5EF4-FFF2-40B4-BE49-F238E27FC236}">
                <a16:creationId xmlns:a16="http://schemas.microsoft.com/office/drawing/2014/main" id="{A2170CA7-C6EE-4CC5-8E1C-120491499F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49066" y="4179262"/>
            <a:ext cx="2513548" cy="1674023"/>
          </a:xfrm>
          <a:prstGeom prst="rect">
            <a:avLst/>
          </a:prstGeom>
        </p:spPr>
      </p:pic>
    </p:spTree>
    <p:extLst>
      <p:ext uri="{BB962C8B-B14F-4D97-AF65-F5344CB8AC3E}">
        <p14:creationId xmlns:p14="http://schemas.microsoft.com/office/powerpoint/2010/main" val="4177671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31" y="2018675"/>
            <a:ext cx="9225770" cy="155427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développer ses compétences en pédagogie universitaire et de les former à l’usage des outils et des plateformes disponibles.</a:t>
            </a:r>
          </a:p>
          <a:p>
            <a:pPr marL="285750" indent="-285750">
              <a:spcAft>
                <a:spcPts val="300"/>
              </a:spcAft>
              <a:buFont typeface="Arial" panose="020B0604020202020204" pitchFamily="34" charset="0"/>
              <a:buChar char="•"/>
            </a:pPr>
            <a:r>
              <a:rPr lang="fr-FR" dirty="0">
                <a:solidFill>
                  <a:srgbClr val="363636"/>
                </a:solidFill>
              </a:rPr>
              <a:t>Equipe de conseillers et d’ingénieurs pédagogiques propose aux enseignants de autour de </a:t>
            </a:r>
          </a:p>
          <a:p>
            <a:pPr marL="285750" indent="-285750">
              <a:spcAft>
                <a:spcPts val="300"/>
              </a:spcAft>
              <a:buFont typeface="Arial" panose="020B0604020202020204" pitchFamily="34" charset="0"/>
              <a:buChar char="•"/>
            </a:pPr>
            <a:r>
              <a:rPr lang="fr-FR" dirty="0">
                <a:solidFill>
                  <a:srgbClr val="363636"/>
                </a:solidFill>
              </a:rPr>
              <a:t>Exemples : Se former à Moodle et l’environnement, favoriser la motivation des étudiants, rendre actifs les étudiants, enseigner en classe inversée, scénariser son enseignement…</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2281954" y="1437391"/>
            <a:ext cx="7810202" cy="523220"/>
          </a:xfrm>
          <a:prstGeom prst="rect">
            <a:avLst/>
          </a:prstGeom>
          <a:noFill/>
        </p:spPr>
        <p:txBody>
          <a:bodyPr wrap="square" rtlCol="0">
            <a:spAutoFit/>
          </a:bodyPr>
          <a:lstStyle/>
          <a:p>
            <a:pPr algn="ctr"/>
            <a:r>
              <a:rPr lang="fr-FR" sz="2800" dirty="0">
                <a:solidFill>
                  <a:srgbClr val="FF3300"/>
                </a:solidFill>
                <a:hlinkClick r:id="rId4">
                  <a:extLst>
                    <a:ext uri="{A12FA001-AC4F-418D-AE19-62706E023703}">
                      <ahyp:hlinkClr xmlns:ahyp="http://schemas.microsoft.com/office/drawing/2018/hyperlinkcolor" val="tx"/>
                    </a:ext>
                  </a:extLst>
                </a:hlinkClick>
              </a:rPr>
              <a:t> https://icap-formations.univ-lyon1.fr</a:t>
            </a:r>
            <a:endParaRPr lang="fr-FR" sz="2800" dirty="0">
              <a:solidFill>
                <a:srgbClr val="FF3300"/>
              </a:solidFill>
            </a:endParaRPr>
          </a:p>
        </p:txBody>
      </p:sp>
      <p:sp>
        <p:nvSpPr>
          <p:cNvPr id="25" name="ZoneTexte 24">
            <a:extLst>
              <a:ext uri="{FF2B5EF4-FFF2-40B4-BE49-F238E27FC236}">
                <a16:creationId xmlns:a16="http://schemas.microsoft.com/office/drawing/2014/main" id="{C11D8FA2-D23F-4928-A87C-DB9A46757896}"/>
              </a:ext>
            </a:extLst>
          </p:cNvPr>
          <p:cNvSpPr txBox="1"/>
          <p:nvPr/>
        </p:nvSpPr>
        <p:spPr>
          <a:xfrm>
            <a:off x="2110154" y="6547626"/>
            <a:ext cx="8661209" cy="338554"/>
          </a:xfrm>
          <a:prstGeom prst="rect">
            <a:avLst/>
          </a:prstGeom>
          <a:noFill/>
        </p:spPr>
        <p:txBody>
          <a:bodyPr wrap="square" rtlCol="0">
            <a:spAutoFit/>
          </a:bodyPr>
          <a:lstStyle/>
          <a:p>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Télécharger cette présentation : </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hlinkClick r:id="rId5"/>
              </a:rPr>
              <a:t>https://www.univ-lyon1.fr/nouveaux-arrivants</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30" name="Titre 1">
            <a:extLst>
              <a:ext uri="{FF2B5EF4-FFF2-40B4-BE49-F238E27FC236}">
                <a16:creationId xmlns:a16="http://schemas.microsoft.com/office/drawing/2014/main" id="{FC92C491-C89E-4933-BD3A-E65E851A9A90}"/>
              </a:ext>
            </a:extLst>
          </p:cNvPr>
          <p:cNvSpPr txBox="1">
            <a:spLocks/>
          </p:cNvSpPr>
          <p:nvPr/>
        </p:nvSpPr>
        <p:spPr>
          <a:xfrm>
            <a:off x="838200" y="365126"/>
            <a:ext cx="10515600" cy="71478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300"/>
              </a:spcAft>
              <a:tabLst>
                <a:tab pos="355600" algn="l"/>
              </a:tabLst>
              <a:defRPr/>
            </a:pPr>
            <a:r>
              <a:rPr lang="fr-FR" altLang="fr-FR" dirty="0">
                <a:solidFill>
                  <a:srgbClr val="363636"/>
                </a:solidFill>
              </a:rPr>
              <a:t>Service ICAP - </a:t>
            </a:r>
            <a:r>
              <a:rPr lang="fr-FR" altLang="fr-FR" sz="3600" dirty="0">
                <a:solidFill>
                  <a:srgbClr val="363636"/>
                </a:solidFill>
              </a:rPr>
              <a:t>Formation et accompagnement pédagogique</a:t>
            </a:r>
            <a:endParaRPr lang="fr-FR" altLang="fr-FR" dirty="0">
              <a:solidFill>
                <a:srgbClr val="363636"/>
              </a:solidFill>
            </a:endParaRPr>
          </a:p>
        </p:txBody>
      </p:sp>
      <p:pic>
        <p:nvPicPr>
          <p:cNvPr id="31" name="Image 30">
            <a:extLst>
              <a:ext uri="{FF2B5EF4-FFF2-40B4-BE49-F238E27FC236}">
                <a16:creationId xmlns:a16="http://schemas.microsoft.com/office/drawing/2014/main" id="{38C5713C-CEB9-4887-A479-99B32E12EA1C}"/>
              </a:ext>
            </a:extLst>
          </p:cNvPr>
          <p:cNvPicPr>
            <a:picLocks noChangeAspect="1"/>
          </p:cNvPicPr>
          <p:nvPr/>
        </p:nvPicPr>
        <p:blipFill>
          <a:blip r:embed="rId6"/>
          <a:stretch>
            <a:fillRect/>
          </a:stretch>
        </p:blipFill>
        <p:spPr>
          <a:xfrm>
            <a:off x="9848935" y="1079914"/>
            <a:ext cx="2009524" cy="866667"/>
          </a:xfrm>
          <a:prstGeom prst="rect">
            <a:avLst/>
          </a:prstGeom>
        </p:spPr>
      </p:pic>
      <p:sp>
        <p:nvSpPr>
          <p:cNvPr id="32" name="ZoneTexte 31">
            <a:extLst>
              <a:ext uri="{FF2B5EF4-FFF2-40B4-BE49-F238E27FC236}">
                <a16:creationId xmlns:a16="http://schemas.microsoft.com/office/drawing/2014/main" id="{3B033DC4-DD0C-4BC7-AB8B-BE2FECE36037}"/>
              </a:ext>
            </a:extLst>
          </p:cNvPr>
          <p:cNvSpPr txBox="1"/>
          <p:nvPr/>
        </p:nvSpPr>
        <p:spPr>
          <a:xfrm>
            <a:off x="449631" y="4967735"/>
            <a:ext cx="9225770" cy="1000274"/>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Cible : équipes pédagogiques et formation initiale </a:t>
            </a:r>
          </a:p>
          <a:p>
            <a:pPr marL="285750" indent="-285750">
              <a:spcAft>
                <a:spcPts val="300"/>
              </a:spcAft>
              <a:buFont typeface="Arial" panose="020B0604020202020204" pitchFamily="34" charset="0"/>
              <a:buChar char="•"/>
            </a:pPr>
            <a:r>
              <a:rPr lang="fr-FR" dirty="0">
                <a:solidFill>
                  <a:srgbClr val="363636"/>
                </a:solidFill>
              </a:rPr>
              <a:t>Ouvert en continu</a:t>
            </a:r>
          </a:p>
          <a:p>
            <a:pPr marL="285750" indent="-285750">
              <a:spcAft>
                <a:spcPts val="300"/>
              </a:spcAft>
              <a:buFont typeface="Arial" panose="020B0604020202020204" pitchFamily="34" charset="0"/>
              <a:buChar char="•"/>
            </a:pPr>
            <a:r>
              <a:rPr lang="fr-FR" dirty="0">
                <a:solidFill>
                  <a:srgbClr val="363636"/>
                </a:solidFill>
              </a:rPr>
              <a:t>Commissions de sélection tous les 2 à 3 mois</a:t>
            </a:r>
          </a:p>
        </p:txBody>
      </p:sp>
      <p:sp>
        <p:nvSpPr>
          <p:cNvPr id="33" name="ZoneTexte 32">
            <a:extLst>
              <a:ext uri="{FF2B5EF4-FFF2-40B4-BE49-F238E27FC236}">
                <a16:creationId xmlns:a16="http://schemas.microsoft.com/office/drawing/2014/main" id="{5DA02709-672F-48B8-90B5-FE179499D2C9}"/>
              </a:ext>
            </a:extLst>
          </p:cNvPr>
          <p:cNvSpPr txBox="1"/>
          <p:nvPr/>
        </p:nvSpPr>
        <p:spPr>
          <a:xfrm>
            <a:off x="2281954" y="4278467"/>
            <a:ext cx="7810202" cy="523220"/>
          </a:xfrm>
          <a:prstGeom prst="rect">
            <a:avLst/>
          </a:prstGeom>
          <a:noFill/>
        </p:spPr>
        <p:txBody>
          <a:bodyPr wrap="square" rtlCol="0">
            <a:spAutoFit/>
          </a:bodyPr>
          <a:lstStyle/>
          <a:p>
            <a:pPr algn="ctr"/>
            <a:r>
              <a:rPr lang="fr-FR" sz="2800" dirty="0">
                <a:solidFill>
                  <a:srgbClr val="FF3300"/>
                </a:solidFill>
                <a:hlinkClick r:id="rId7">
                  <a:extLst>
                    <a:ext uri="{A12FA001-AC4F-418D-AE19-62706E023703}">
                      <ahyp:hlinkClr xmlns:ahyp="http://schemas.microsoft.com/office/drawing/2018/hyperlinkcolor" val="tx"/>
                    </a:ext>
                  </a:extLst>
                </a:hlinkClick>
              </a:rPr>
              <a:t>https://app-ppi.univ-lyon1.fr</a:t>
            </a:r>
            <a:endParaRPr lang="fr-FR" sz="2800" dirty="0">
              <a:solidFill>
                <a:srgbClr val="FF3300"/>
              </a:solidFill>
            </a:endParaRPr>
          </a:p>
        </p:txBody>
      </p:sp>
      <p:sp>
        <p:nvSpPr>
          <p:cNvPr id="37" name="Titre 1">
            <a:extLst>
              <a:ext uri="{FF2B5EF4-FFF2-40B4-BE49-F238E27FC236}">
                <a16:creationId xmlns:a16="http://schemas.microsoft.com/office/drawing/2014/main" id="{F4904074-B5DF-4838-9480-34AD33B353EC}"/>
              </a:ext>
            </a:extLst>
          </p:cNvPr>
          <p:cNvSpPr txBox="1">
            <a:spLocks/>
          </p:cNvSpPr>
          <p:nvPr/>
        </p:nvSpPr>
        <p:spPr>
          <a:xfrm>
            <a:off x="838200" y="3653353"/>
            <a:ext cx="10515600" cy="714788"/>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300"/>
              </a:spcAft>
              <a:tabLst>
                <a:tab pos="355600" algn="l"/>
              </a:tabLst>
              <a:defRPr/>
            </a:pPr>
            <a:r>
              <a:rPr lang="fr-FR" dirty="0"/>
              <a:t>Appel à projets Pratiques Pédagogiques Innovantes (PPI)</a:t>
            </a:r>
            <a:endParaRPr lang="fr-FR" altLang="fr-FR" dirty="0">
              <a:solidFill>
                <a:srgbClr val="363636"/>
              </a:solidFill>
            </a:endParaRPr>
          </a:p>
        </p:txBody>
      </p:sp>
    </p:spTree>
    <p:extLst>
      <p:ext uri="{BB962C8B-B14F-4D97-AF65-F5344CB8AC3E}">
        <p14:creationId xmlns:p14="http://schemas.microsoft.com/office/powerpoint/2010/main" val="1807203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Votre compte informatique 1/3</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C:\Program Files (x86)\Microsoft Office\MEDIA\CAGCAT10\j0292020.wmf">
            <a:extLst>
              <a:ext uri="{FF2B5EF4-FFF2-40B4-BE49-F238E27FC236}">
                <a16:creationId xmlns:a16="http://schemas.microsoft.com/office/drawing/2014/main" id="{45E0E915-FF0E-40BC-A3C1-C4AF4FE913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2506" y="2774554"/>
            <a:ext cx="1006525" cy="95531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cteur droit avec flèche 25">
            <a:extLst>
              <a:ext uri="{FF2B5EF4-FFF2-40B4-BE49-F238E27FC236}">
                <a16:creationId xmlns:a16="http://schemas.microsoft.com/office/drawing/2014/main" id="{9B445542-D8AD-4430-B2F5-0B60D370631D}"/>
              </a:ext>
            </a:extLst>
          </p:cNvPr>
          <p:cNvCxnSpPr>
            <a:cxnSpLocks/>
          </p:cNvCxnSpPr>
          <p:nvPr/>
        </p:nvCxnSpPr>
        <p:spPr>
          <a:xfrm flipH="1" flipV="1">
            <a:off x="3185932" y="2183868"/>
            <a:ext cx="979668" cy="590687"/>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pic>
        <p:nvPicPr>
          <p:cNvPr id="27" name="Picture 3" descr="C:\Users\anne-lyse.papini\AppData\Local\Microsoft\Windows\Temporary Internet Files\Content.IE5\KOBWG4N8\MC900441456[1].png">
            <a:extLst>
              <a:ext uri="{FF2B5EF4-FFF2-40B4-BE49-F238E27FC236}">
                <a16:creationId xmlns:a16="http://schemas.microsoft.com/office/drawing/2014/main" id="{67544F50-7F8D-4ECD-99F1-923E0E717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781" y="1324192"/>
            <a:ext cx="1368152" cy="1368152"/>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Connecteur droit avec flèche 27">
            <a:extLst>
              <a:ext uri="{FF2B5EF4-FFF2-40B4-BE49-F238E27FC236}">
                <a16:creationId xmlns:a16="http://schemas.microsoft.com/office/drawing/2014/main" id="{4A421186-C0EB-4F8B-8D51-796F34265E68}"/>
              </a:ext>
            </a:extLst>
          </p:cNvPr>
          <p:cNvCxnSpPr>
            <a:cxnSpLocks/>
          </p:cNvCxnSpPr>
          <p:nvPr/>
        </p:nvCxnSpPr>
        <p:spPr>
          <a:xfrm flipV="1">
            <a:off x="6244192" y="2016877"/>
            <a:ext cx="1282023" cy="589595"/>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26325CF1-DA0C-4B1C-BCBE-8BEF1D4E05BB}"/>
              </a:ext>
            </a:extLst>
          </p:cNvPr>
          <p:cNvCxnSpPr>
            <a:cxnSpLocks/>
          </p:cNvCxnSpPr>
          <p:nvPr/>
        </p:nvCxnSpPr>
        <p:spPr>
          <a:xfrm>
            <a:off x="6244192" y="3260960"/>
            <a:ext cx="1699153" cy="163182"/>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pic>
        <p:nvPicPr>
          <p:cNvPr id="34" name="Picture 5" descr="C:\Users\anne-lyse.papini\AppData\Local\Microsoft\Windows\Temporary Internet Files\Content.IE5\HF4HU9SA\MC900426050[1].wmf">
            <a:extLst>
              <a:ext uri="{FF2B5EF4-FFF2-40B4-BE49-F238E27FC236}">
                <a16:creationId xmlns:a16="http://schemas.microsoft.com/office/drawing/2014/main" id="{3D0338FE-2D06-4B25-BD10-2484C093C6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4015" y="2894048"/>
            <a:ext cx="1150490" cy="1197742"/>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1BD9B213-A6F4-4206-A763-35AEC52C360E}"/>
              </a:ext>
            </a:extLst>
          </p:cNvPr>
          <p:cNvSpPr txBox="1"/>
          <p:nvPr/>
        </p:nvSpPr>
        <p:spPr>
          <a:xfrm>
            <a:off x="449630" y="1370545"/>
            <a:ext cx="1368151" cy="646331"/>
          </a:xfrm>
          <a:prstGeom prst="rect">
            <a:avLst/>
          </a:prstGeom>
          <a:noFill/>
        </p:spPr>
        <p:txBody>
          <a:bodyPr wrap="square" rtlCol="0">
            <a:spAutoFit/>
          </a:bodyPr>
          <a:lstStyle/>
          <a:p>
            <a:r>
              <a:rPr lang="fr-FR" dirty="0"/>
              <a:t>Messagerie électronique</a:t>
            </a:r>
          </a:p>
        </p:txBody>
      </p:sp>
      <p:sp>
        <p:nvSpPr>
          <p:cNvPr id="36" name="ZoneTexte 35">
            <a:extLst>
              <a:ext uri="{FF2B5EF4-FFF2-40B4-BE49-F238E27FC236}">
                <a16:creationId xmlns:a16="http://schemas.microsoft.com/office/drawing/2014/main" id="{8E9E4AE7-A2E4-48D1-8D10-06F9DEB868ED}"/>
              </a:ext>
            </a:extLst>
          </p:cNvPr>
          <p:cNvSpPr txBox="1"/>
          <p:nvPr/>
        </p:nvSpPr>
        <p:spPr>
          <a:xfrm>
            <a:off x="10109421" y="1480069"/>
            <a:ext cx="1224136" cy="369332"/>
          </a:xfrm>
          <a:prstGeom prst="rect">
            <a:avLst/>
          </a:prstGeom>
          <a:noFill/>
        </p:spPr>
        <p:txBody>
          <a:bodyPr wrap="square" rtlCol="0">
            <a:spAutoFit/>
          </a:bodyPr>
          <a:lstStyle/>
          <a:p>
            <a:r>
              <a:rPr lang="fr-FR" dirty="0"/>
              <a:t>Intranet</a:t>
            </a:r>
          </a:p>
        </p:txBody>
      </p:sp>
      <p:sp>
        <p:nvSpPr>
          <p:cNvPr id="37" name="ZoneTexte 36">
            <a:extLst>
              <a:ext uri="{FF2B5EF4-FFF2-40B4-BE49-F238E27FC236}">
                <a16:creationId xmlns:a16="http://schemas.microsoft.com/office/drawing/2014/main" id="{B9E44863-9D6D-4DC6-8FB8-CA96CA1B494B}"/>
              </a:ext>
            </a:extLst>
          </p:cNvPr>
          <p:cNvSpPr txBox="1"/>
          <p:nvPr/>
        </p:nvSpPr>
        <p:spPr>
          <a:xfrm>
            <a:off x="4415526" y="2399841"/>
            <a:ext cx="1584175" cy="584775"/>
          </a:xfrm>
          <a:prstGeom prst="rect">
            <a:avLst/>
          </a:prstGeom>
          <a:noFill/>
        </p:spPr>
        <p:txBody>
          <a:bodyPr wrap="square" rtlCol="0">
            <a:spAutoFit/>
          </a:bodyPr>
          <a:lstStyle/>
          <a:p>
            <a:r>
              <a:rPr lang="fr-FR" sz="1600" dirty="0"/>
              <a:t>Poste de travail</a:t>
            </a:r>
          </a:p>
        </p:txBody>
      </p:sp>
      <p:pic>
        <p:nvPicPr>
          <p:cNvPr id="38" name="Picture 6" descr="C:\Users\anne-lyse.papini\AppData\Local\Microsoft\Windows\Temporary Internet Files\Content.IE5\KOBWG4N8\MC900439822[1].png">
            <a:extLst>
              <a:ext uri="{FF2B5EF4-FFF2-40B4-BE49-F238E27FC236}">
                <a16:creationId xmlns:a16="http://schemas.microsoft.com/office/drawing/2014/main" id="{54BBAD7E-3FA1-4435-BC79-5D21D0CD94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5506" y="4740346"/>
            <a:ext cx="1133934" cy="1133934"/>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Connecteur droit avec flèche 38">
            <a:extLst>
              <a:ext uri="{FF2B5EF4-FFF2-40B4-BE49-F238E27FC236}">
                <a16:creationId xmlns:a16="http://schemas.microsoft.com/office/drawing/2014/main" id="{C7DA5A5F-BE77-402B-AA70-1D1ED832ED5F}"/>
              </a:ext>
            </a:extLst>
          </p:cNvPr>
          <p:cNvCxnSpPr>
            <a:cxnSpLocks/>
          </p:cNvCxnSpPr>
          <p:nvPr/>
        </p:nvCxnSpPr>
        <p:spPr>
          <a:xfrm>
            <a:off x="6159988" y="4052747"/>
            <a:ext cx="1915518" cy="1056931"/>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C3EEB49A-F63E-4F83-AA89-A1B17A90A878}"/>
              </a:ext>
            </a:extLst>
          </p:cNvPr>
          <p:cNvSpPr txBox="1"/>
          <p:nvPr/>
        </p:nvSpPr>
        <p:spPr>
          <a:xfrm>
            <a:off x="9137313" y="5109678"/>
            <a:ext cx="2196244" cy="646331"/>
          </a:xfrm>
          <a:prstGeom prst="rect">
            <a:avLst/>
          </a:prstGeom>
          <a:noFill/>
        </p:spPr>
        <p:txBody>
          <a:bodyPr wrap="square" rtlCol="0">
            <a:spAutoFit/>
          </a:bodyPr>
          <a:lstStyle/>
          <a:p>
            <a:r>
              <a:rPr lang="fr-FR" dirty="0"/>
              <a:t>Fichiers et Dossiers (TERA)</a:t>
            </a:r>
          </a:p>
        </p:txBody>
      </p:sp>
      <p:sp>
        <p:nvSpPr>
          <p:cNvPr id="41" name="ZoneTexte 40">
            <a:extLst>
              <a:ext uri="{FF2B5EF4-FFF2-40B4-BE49-F238E27FC236}">
                <a16:creationId xmlns:a16="http://schemas.microsoft.com/office/drawing/2014/main" id="{83D6C425-DB33-4D63-AC16-E1A50FD6E13F}"/>
              </a:ext>
            </a:extLst>
          </p:cNvPr>
          <p:cNvSpPr txBox="1"/>
          <p:nvPr/>
        </p:nvSpPr>
        <p:spPr>
          <a:xfrm>
            <a:off x="4415512" y="3695985"/>
            <a:ext cx="2196244" cy="369332"/>
          </a:xfrm>
          <a:prstGeom prst="rect">
            <a:avLst/>
          </a:prstGeom>
          <a:noFill/>
        </p:spPr>
        <p:txBody>
          <a:bodyPr wrap="square" rtlCol="0">
            <a:spAutoFit/>
          </a:bodyPr>
          <a:lstStyle/>
          <a:p>
            <a:r>
              <a:rPr lang="fr-FR" dirty="0" err="1"/>
              <a:t>prenom.nom</a:t>
            </a:r>
            <a:endParaRPr lang="fr-FR" dirty="0"/>
          </a:p>
        </p:txBody>
      </p:sp>
      <p:sp>
        <p:nvSpPr>
          <p:cNvPr id="43" name="ZoneTexte 42">
            <a:extLst>
              <a:ext uri="{FF2B5EF4-FFF2-40B4-BE49-F238E27FC236}">
                <a16:creationId xmlns:a16="http://schemas.microsoft.com/office/drawing/2014/main" id="{0C32E69C-4C36-4665-B054-ED05A5CF07FB}"/>
              </a:ext>
            </a:extLst>
          </p:cNvPr>
          <p:cNvSpPr txBox="1"/>
          <p:nvPr/>
        </p:nvSpPr>
        <p:spPr>
          <a:xfrm>
            <a:off x="9557553" y="3187572"/>
            <a:ext cx="2592288" cy="369332"/>
          </a:xfrm>
          <a:prstGeom prst="rect">
            <a:avLst/>
          </a:prstGeom>
          <a:noFill/>
        </p:spPr>
        <p:txBody>
          <a:bodyPr wrap="square" rtlCol="0">
            <a:spAutoFit/>
          </a:bodyPr>
          <a:lstStyle/>
          <a:p>
            <a:r>
              <a:rPr lang="fr-FR" dirty="0"/>
              <a:t>Services et Applications</a:t>
            </a:r>
            <a:endParaRPr lang="fr-FR" sz="1400" dirty="0"/>
          </a:p>
        </p:txBody>
      </p:sp>
      <p:cxnSp>
        <p:nvCxnSpPr>
          <p:cNvPr id="44" name="Connecteur droit avec flèche 43">
            <a:extLst>
              <a:ext uri="{FF2B5EF4-FFF2-40B4-BE49-F238E27FC236}">
                <a16:creationId xmlns:a16="http://schemas.microsoft.com/office/drawing/2014/main" id="{DAC3128F-03C6-436A-84FB-12AFA8E1D61D}"/>
              </a:ext>
            </a:extLst>
          </p:cNvPr>
          <p:cNvCxnSpPr>
            <a:cxnSpLocks/>
          </p:cNvCxnSpPr>
          <p:nvPr/>
        </p:nvCxnSpPr>
        <p:spPr>
          <a:xfrm flipH="1">
            <a:off x="2696308" y="3429000"/>
            <a:ext cx="1469293" cy="0"/>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grpSp>
        <p:nvGrpSpPr>
          <p:cNvPr id="10" name="Groupe 9">
            <a:extLst>
              <a:ext uri="{FF2B5EF4-FFF2-40B4-BE49-F238E27FC236}">
                <a16:creationId xmlns:a16="http://schemas.microsoft.com/office/drawing/2014/main" id="{6F937533-6872-4137-BFA7-887F21D2DA90}"/>
              </a:ext>
            </a:extLst>
          </p:cNvPr>
          <p:cNvGrpSpPr/>
          <p:nvPr/>
        </p:nvGrpSpPr>
        <p:grpSpPr>
          <a:xfrm>
            <a:off x="7866522" y="1220983"/>
            <a:ext cx="2066668" cy="923229"/>
            <a:chOff x="7452546" y="1246176"/>
            <a:chExt cx="2066668" cy="923229"/>
          </a:xfrm>
        </p:grpSpPr>
        <p:pic>
          <p:nvPicPr>
            <p:cNvPr id="8" name="Image 7">
              <a:extLst>
                <a:ext uri="{FF2B5EF4-FFF2-40B4-BE49-F238E27FC236}">
                  <a16:creationId xmlns:a16="http://schemas.microsoft.com/office/drawing/2014/main" id="{6544ABEA-207F-4DDD-858A-977731A0A54B}"/>
                </a:ext>
              </a:extLst>
            </p:cNvPr>
            <p:cNvPicPr>
              <a:picLocks noChangeAspect="1"/>
            </p:cNvPicPr>
            <p:nvPr/>
          </p:nvPicPr>
          <p:blipFill>
            <a:blip r:embed="rId7"/>
            <a:stretch>
              <a:fillRect/>
            </a:stretch>
          </p:blipFill>
          <p:spPr>
            <a:xfrm>
              <a:off x="7452547" y="1246176"/>
              <a:ext cx="2066667" cy="257143"/>
            </a:xfrm>
            <a:prstGeom prst="rect">
              <a:avLst/>
            </a:prstGeom>
          </p:spPr>
        </p:pic>
        <p:pic>
          <p:nvPicPr>
            <p:cNvPr id="9" name="Image 8">
              <a:extLst>
                <a:ext uri="{FF2B5EF4-FFF2-40B4-BE49-F238E27FC236}">
                  <a16:creationId xmlns:a16="http://schemas.microsoft.com/office/drawing/2014/main" id="{40054B40-58D6-4946-86BA-DE3C2DACAA04}"/>
                </a:ext>
              </a:extLst>
            </p:cNvPr>
            <p:cNvPicPr>
              <a:picLocks noChangeAspect="1"/>
            </p:cNvPicPr>
            <p:nvPr/>
          </p:nvPicPr>
          <p:blipFill>
            <a:blip r:embed="rId8"/>
            <a:stretch>
              <a:fillRect/>
            </a:stretch>
          </p:blipFill>
          <p:spPr>
            <a:xfrm>
              <a:off x="7452546" y="1517956"/>
              <a:ext cx="2066667" cy="651449"/>
            </a:xfrm>
            <a:prstGeom prst="rect">
              <a:avLst/>
            </a:prstGeom>
          </p:spPr>
        </p:pic>
      </p:grpSp>
      <p:grpSp>
        <p:nvGrpSpPr>
          <p:cNvPr id="13" name="Groupe 12">
            <a:extLst>
              <a:ext uri="{FF2B5EF4-FFF2-40B4-BE49-F238E27FC236}">
                <a16:creationId xmlns:a16="http://schemas.microsoft.com/office/drawing/2014/main" id="{925680E8-0E18-4ADD-B60F-6A977C364003}"/>
              </a:ext>
            </a:extLst>
          </p:cNvPr>
          <p:cNvGrpSpPr/>
          <p:nvPr/>
        </p:nvGrpSpPr>
        <p:grpSpPr>
          <a:xfrm>
            <a:off x="192934" y="3187572"/>
            <a:ext cx="2228571" cy="1231814"/>
            <a:chOff x="392825" y="2538235"/>
            <a:chExt cx="2228571" cy="1231814"/>
          </a:xfrm>
        </p:grpSpPr>
        <p:pic>
          <p:nvPicPr>
            <p:cNvPr id="11" name="Image 10">
              <a:extLst>
                <a:ext uri="{FF2B5EF4-FFF2-40B4-BE49-F238E27FC236}">
                  <a16:creationId xmlns:a16="http://schemas.microsoft.com/office/drawing/2014/main" id="{8990264F-DA0F-4789-9583-83F411F65AF9}"/>
                </a:ext>
              </a:extLst>
            </p:cNvPr>
            <p:cNvPicPr>
              <a:picLocks noChangeAspect="1"/>
            </p:cNvPicPr>
            <p:nvPr/>
          </p:nvPicPr>
          <p:blipFill>
            <a:blip r:embed="rId9"/>
            <a:stretch>
              <a:fillRect/>
            </a:stretch>
          </p:blipFill>
          <p:spPr>
            <a:xfrm>
              <a:off x="392825" y="2538235"/>
              <a:ext cx="2228571" cy="295238"/>
            </a:xfrm>
            <a:prstGeom prst="rect">
              <a:avLst/>
            </a:prstGeom>
          </p:spPr>
        </p:pic>
        <p:pic>
          <p:nvPicPr>
            <p:cNvPr id="12" name="Image 11">
              <a:extLst>
                <a:ext uri="{FF2B5EF4-FFF2-40B4-BE49-F238E27FC236}">
                  <a16:creationId xmlns:a16="http://schemas.microsoft.com/office/drawing/2014/main" id="{E6BF153C-7405-4E3C-A0A2-16562BDC3096}"/>
                </a:ext>
              </a:extLst>
            </p:cNvPr>
            <p:cNvPicPr>
              <a:picLocks noChangeAspect="1"/>
            </p:cNvPicPr>
            <p:nvPr/>
          </p:nvPicPr>
          <p:blipFill>
            <a:blip r:embed="rId10"/>
            <a:stretch>
              <a:fillRect/>
            </a:stretch>
          </p:blipFill>
          <p:spPr>
            <a:xfrm>
              <a:off x="392825" y="2827899"/>
              <a:ext cx="2228571" cy="942150"/>
            </a:xfrm>
            <a:prstGeom prst="rect">
              <a:avLst/>
            </a:prstGeom>
          </p:spPr>
        </p:pic>
      </p:grpSp>
      <p:sp>
        <p:nvSpPr>
          <p:cNvPr id="53" name="ZoneTexte 52">
            <a:extLst>
              <a:ext uri="{FF2B5EF4-FFF2-40B4-BE49-F238E27FC236}">
                <a16:creationId xmlns:a16="http://schemas.microsoft.com/office/drawing/2014/main" id="{D41ADBE2-8AC4-430B-A2C9-5ACC4C9A9EAC}"/>
              </a:ext>
            </a:extLst>
          </p:cNvPr>
          <p:cNvSpPr txBox="1"/>
          <p:nvPr/>
        </p:nvSpPr>
        <p:spPr>
          <a:xfrm>
            <a:off x="140690" y="2579384"/>
            <a:ext cx="2196244" cy="646331"/>
          </a:xfrm>
          <a:prstGeom prst="rect">
            <a:avLst/>
          </a:prstGeom>
          <a:noFill/>
        </p:spPr>
        <p:txBody>
          <a:bodyPr wrap="square" rtlCol="0">
            <a:spAutoFit/>
          </a:bodyPr>
          <a:lstStyle/>
          <a:p>
            <a:r>
              <a:rPr lang="fr-FR" dirty="0"/>
              <a:t>Authentification web centralisée Lyon 1</a:t>
            </a:r>
          </a:p>
        </p:txBody>
      </p:sp>
      <p:grpSp>
        <p:nvGrpSpPr>
          <p:cNvPr id="22" name="Groupe 21">
            <a:extLst>
              <a:ext uri="{FF2B5EF4-FFF2-40B4-BE49-F238E27FC236}">
                <a16:creationId xmlns:a16="http://schemas.microsoft.com/office/drawing/2014/main" id="{ED3B0EAE-689F-4C99-8BF7-7CC45C3EA85A}"/>
              </a:ext>
            </a:extLst>
          </p:cNvPr>
          <p:cNvGrpSpPr/>
          <p:nvPr/>
        </p:nvGrpSpPr>
        <p:grpSpPr>
          <a:xfrm>
            <a:off x="1067332" y="5134154"/>
            <a:ext cx="4470707" cy="1001559"/>
            <a:chOff x="169740" y="4979589"/>
            <a:chExt cx="4470707" cy="1001559"/>
          </a:xfrm>
        </p:grpSpPr>
        <p:pic>
          <p:nvPicPr>
            <p:cNvPr id="19" name="Image 18">
              <a:extLst>
                <a:ext uri="{FF2B5EF4-FFF2-40B4-BE49-F238E27FC236}">
                  <a16:creationId xmlns:a16="http://schemas.microsoft.com/office/drawing/2014/main" id="{34E869AC-E63F-4A57-BE3A-6A7B7EB4C4C3}"/>
                </a:ext>
              </a:extLst>
            </p:cNvPr>
            <p:cNvPicPr>
              <a:picLocks noChangeAspect="1"/>
            </p:cNvPicPr>
            <p:nvPr/>
          </p:nvPicPr>
          <p:blipFill>
            <a:blip r:embed="rId11"/>
            <a:stretch>
              <a:fillRect/>
            </a:stretch>
          </p:blipFill>
          <p:spPr>
            <a:xfrm>
              <a:off x="200730" y="4979589"/>
              <a:ext cx="2400000" cy="209524"/>
            </a:xfrm>
            <a:prstGeom prst="rect">
              <a:avLst/>
            </a:prstGeom>
          </p:spPr>
        </p:pic>
        <p:pic>
          <p:nvPicPr>
            <p:cNvPr id="20" name="Image 19">
              <a:extLst>
                <a:ext uri="{FF2B5EF4-FFF2-40B4-BE49-F238E27FC236}">
                  <a16:creationId xmlns:a16="http://schemas.microsoft.com/office/drawing/2014/main" id="{58F978EB-2E8B-4C3F-AA21-DBBCDEE8E43E}"/>
                </a:ext>
              </a:extLst>
            </p:cNvPr>
            <p:cNvPicPr>
              <a:picLocks noChangeAspect="1"/>
            </p:cNvPicPr>
            <p:nvPr/>
          </p:nvPicPr>
          <p:blipFill>
            <a:blip r:embed="rId12"/>
            <a:stretch>
              <a:fillRect/>
            </a:stretch>
          </p:blipFill>
          <p:spPr>
            <a:xfrm>
              <a:off x="169740" y="5179553"/>
              <a:ext cx="3112619" cy="302616"/>
            </a:xfrm>
            <a:prstGeom prst="rect">
              <a:avLst/>
            </a:prstGeom>
          </p:spPr>
        </p:pic>
        <p:pic>
          <p:nvPicPr>
            <p:cNvPr id="21" name="Image 20">
              <a:extLst>
                <a:ext uri="{FF2B5EF4-FFF2-40B4-BE49-F238E27FC236}">
                  <a16:creationId xmlns:a16="http://schemas.microsoft.com/office/drawing/2014/main" id="{837BF2F2-8FE6-400B-A28D-46D5573EF53F}"/>
                </a:ext>
              </a:extLst>
            </p:cNvPr>
            <p:cNvPicPr>
              <a:picLocks noChangeAspect="1"/>
            </p:cNvPicPr>
            <p:nvPr/>
          </p:nvPicPr>
          <p:blipFill>
            <a:blip r:embed="rId13"/>
            <a:stretch>
              <a:fillRect/>
            </a:stretch>
          </p:blipFill>
          <p:spPr>
            <a:xfrm>
              <a:off x="202562" y="5459711"/>
              <a:ext cx="4437885" cy="521437"/>
            </a:xfrm>
            <a:prstGeom prst="rect">
              <a:avLst/>
            </a:prstGeom>
          </p:spPr>
        </p:pic>
      </p:grpSp>
      <p:sp>
        <p:nvSpPr>
          <p:cNvPr id="62" name="ZoneTexte 61">
            <a:extLst>
              <a:ext uri="{FF2B5EF4-FFF2-40B4-BE49-F238E27FC236}">
                <a16:creationId xmlns:a16="http://schemas.microsoft.com/office/drawing/2014/main" id="{DF579269-1454-4222-9AF5-21FEDF430B0E}"/>
              </a:ext>
            </a:extLst>
          </p:cNvPr>
          <p:cNvSpPr txBox="1"/>
          <p:nvPr/>
        </p:nvSpPr>
        <p:spPr>
          <a:xfrm>
            <a:off x="1005189" y="4762740"/>
            <a:ext cx="5804937" cy="369332"/>
          </a:xfrm>
          <a:prstGeom prst="rect">
            <a:avLst/>
          </a:prstGeom>
          <a:noFill/>
        </p:spPr>
        <p:txBody>
          <a:bodyPr wrap="square" rtlCol="0">
            <a:spAutoFit/>
          </a:bodyPr>
          <a:lstStyle/>
          <a:p>
            <a:r>
              <a:rPr lang="fr-FR" dirty="0"/>
              <a:t>Authentification web centralisée Fédération Éducation</a:t>
            </a:r>
          </a:p>
        </p:txBody>
      </p:sp>
      <p:cxnSp>
        <p:nvCxnSpPr>
          <p:cNvPr id="64" name="Connecteur droit avec flèche 63">
            <a:extLst>
              <a:ext uri="{FF2B5EF4-FFF2-40B4-BE49-F238E27FC236}">
                <a16:creationId xmlns:a16="http://schemas.microsoft.com/office/drawing/2014/main" id="{0B90669F-879E-4EE1-9B90-EA1D08B5B942}"/>
              </a:ext>
            </a:extLst>
          </p:cNvPr>
          <p:cNvCxnSpPr>
            <a:cxnSpLocks/>
          </p:cNvCxnSpPr>
          <p:nvPr/>
        </p:nvCxnSpPr>
        <p:spPr>
          <a:xfrm flipH="1">
            <a:off x="3374305" y="3810998"/>
            <a:ext cx="895553" cy="765309"/>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582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5248937" y="1636331"/>
            <a:ext cx="6350925" cy="369332"/>
          </a:xfrm>
          <a:prstGeom prst="rect">
            <a:avLst/>
          </a:prstGeom>
          <a:noFill/>
        </p:spPr>
        <p:txBody>
          <a:bodyPr wrap="square" rtlCol="0">
            <a:spAutoFit/>
          </a:bodyPr>
          <a:lstStyle/>
          <a:p>
            <a:pPr>
              <a:spcAft>
                <a:spcPts val="300"/>
              </a:spcAft>
            </a:pPr>
            <a:r>
              <a:rPr lang="fr-FR" dirty="0">
                <a:solidFill>
                  <a:srgbClr val="363636"/>
                </a:solidFill>
              </a:rPr>
              <a:t>Innovation Conception et Accompagnement pour la Pédagogie</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4983948" y="1065087"/>
            <a:ext cx="7100101" cy="523220"/>
          </a:xfrm>
          <a:prstGeom prst="rect">
            <a:avLst/>
          </a:prstGeom>
          <a:noFill/>
        </p:spPr>
        <p:txBody>
          <a:bodyPr wrap="square" rtlCol="0">
            <a:spAutoFit/>
          </a:bodyPr>
          <a:lstStyle/>
          <a:p>
            <a:r>
              <a:rPr lang="fr-FR" sz="2800" dirty="0"/>
              <a:t>Tableau de bord </a:t>
            </a:r>
            <a:r>
              <a:rPr lang="fr-FR" sz="2800" dirty="0">
                <a:solidFill>
                  <a:srgbClr val="FF3300"/>
                </a:solidFill>
              </a:rPr>
              <a:t> </a:t>
            </a:r>
            <a:r>
              <a:rPr lang="fr-FR" sz="2800" dirty="0">
                <a:solidFill>
                  <a:srgbClr val="FF3300"/>
                </a:solidFill>
                <a:hlinkClick r:id="rId3">
                  <a:extLst>
                    <a:ext uri="{A12FA001-AC4F-418D-AE19-62706E023703}">
                      <ahyp:hlinkClr xmlns:ahyp="http://schemas.microsoft.com/office/drawing/2018/hyperlinkcolor" val="tx"/>
                    </a:ext>
                  </a:extLst>
                </a:hlinkClick>
              </a:rPr>
              <a:t>https://moodle.univ-lyon1.fr</a:t>
            </a:r>
            <a:r>
              <a:rPr lang="fr-FR" sz="2800" dirty="0">
                <a:solidFill>
                  <a:srgbClr val="FF3300"/>
                </a:solidFill>
              </a:rPr>
              <a:t> </a:t>
            </a:r>
          </a:p>
        </p:txBody>
      </p:sp>
      <p:sp>
        <p:nvSpPr>
          <p:cNvPr id="2" name="Titre 1"/>
          <p:cNvSpPr>
            <a:spLocks noGrp="1"/>
          </p:cNvSpPr>
          <p:nvPr>
            <p:ph type="title"/>
          </p:nvPr>
        </p:nvSpPr>
        <p:spPr>
          <a:xfrm>
            <a:off x="838200" y="365126"/>
            <a:ext cx="10515600" cy="714788"/>
          </a:xfrm>
        </p:spPr>
        <p:txBody>
          <a:bodyPr>
            <a:normAutofit/>
          </a:bodyPr>
          <a:lstStyle/>
          <a:p>
            <a:pPr algn="r">
              <a:spcAft>
                <a:spcPts val="300"/>
              </a:spcAft>
              <a:tabLst>
                <a:tab pos="355600" algn="l"/>
              </a:tabLst>
              <a:defRPr/>
            </a:pPr>
            <a:r>
              <a:rPr lang="fr-FR" altLang="fr-FR" dirty="0">
                <a:solidFill>
                  <a:srgbClr val="363636"/>
                </a:solidFill>
              </a:rPr>
              <a:t>Service ICAP</a:t>
            </a:r>
          </a:p>
        </p:txBody>
      </p:sp>
      <p:pic>
        <p:nvPicPr>
          <p:cNvPr id="3" name="Image 2">
            <a:extLst>
              <a:ext uri="{FF2B5EF4-FFF2-40B4-BE49-F238E27FC236}">
                <a16:creationId xmlns:a16="http://schemas.microsoft.com/office/drawing/2014/main" id="{8649A16C-2266-4AB1-819D-22C5F0202149}"/>
              </a:ext>
            </a:extLst>
          </p:cNvPr>
          <p:cNvPicPr>
            <a:picLocks noChangeAspect="1"/>
          </p:cNvPicPr>
          <p:nvPr/>
        </p:nvPicPr>
        <p:blipFill>
          <a:blip r:embed="rId4"/>
          <a:stretch>
            <a:fillRect/>
          </a:stretch>
        </p:blipFill>
        <p:spPr>
          <a:xfrm>
            <a:off x="119550" y="0"/>
            <a:ext cx="2221606" cy="6858000"/>
          </a:xfrm>
          <a:prstGeom prst="rect">
            <a:avLst/>
          </a:prstGeom>
        </p:spPr>
      </p:pic>
      <p:pic>
        <p:nvPicPr>
          <p:cNvPr id="9" name="Graphique 8" descr="Index pointant vers la droite vu du côté du dos de la main">
            <a:extLst>
              <a:ext uri="{FF2B5EF4-FFF2-40B4-BE49-F238E27FC236}">
                <a16:creationId xmlns:a16="http://schemas.microsoft.com/office/drawing/2014/main" id="{B8D64D7F-C1CB-4E8B-B73F-07674439AC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628144" y="895164"/>
            <a:ext cx="890540" cy="914400"/>
          </a:xfrm>
          <a:prstGeom prst="rect">
            <a:avLst/>
          </a:prstGeom>
        </p:spPr>
      </p:pic>
    </p:spTree>
    <p:extLst>
      <p:ext uri="{BB962C8B-B14F-4D97-AF65-F5344CB8AC3E}">
        <p14:creationId xmlns:p14="http://schemas.microsoft.com/office/powerpoint/2010/main" val="290770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pPr>
              <a:spcAft>
                <a:spcPts val="300"/>
              </a:spcAft>
              <a:tabLst>
                <a:tab pos="355600" algn="l"/>
              </a:tabLst>
              <a:defRPr/>
            </a:pPr>
            <a:r>
              <a:rPr lang="fr-FR" altLang="fr-FR" dirty="0">
                <a:solidFill>
                  <a:srgbClr val="363636"/>
                </a:solidFill>
              </a:rPr>
              <a:t>Service CISR</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9182493" cy="352404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Centre Inter-établissement pour les Services Réseaux</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Réseau filaire</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Téléphonie fixe et mobile</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Wifi</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VPN Cisco</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Datacenter CCDD (en construction)</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pPr algn="ctr"/>
            <a:r>
              <a:rPr lang="fr-FR" sz="2800" dirty="0">
                <a:solidFill>
                  <a:srgbClr val="FF3300"/>
                </a:solidFill>
                <a:hlinkClick r:id="rId3">
                  <a:extLst>
                    <a:ext uri="{A12FA001-AC4F-418D-AE19-62706E023703}">
                      <ahyp:hlinkClr xmlns:ahyp="http://schemas.microsoft.com/office/drawing/2018/hyperlinkcolor" val="tx"/>
                    </a:ext>
                  </a:extLst>
                </a:hlinkClick>
              </a:rPr>
              <a:t>http://cisr.fr</a:t>
            </a:r>
            <a:endParaRPr lang="fr-FR" sz="2800" dirty="0">
              <a:solidFill>
                <a:srgbClr val="FF3300"/>
              </a:solidFill>
            </a:endParaRPr>
          </a:p>
        </p:txBody>
      </p:sp>
      <p:pic>
        <p:nvPicPr>
          <p:cNvPr id="3074" name="Picture 2" descr="http://cisr.fr/logos/logo_cisr.png">
            <a:extLst>
              <a:ext uri="{FF2B5EF4-FFF2-40B4-BE49-F238E27FC236}">
                <a16:creationId xmlns:a16="http://schemas.microsoft.com/office/drawing/2014/main" id="{BE491FB4-CBE1-4A12-8B79-494E9BA426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9130" y="3010119"/>
            <a:ext cx="2299413" cy="151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519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31218"/>
        </a:solidFill>
        <a:effectLst/>
      </p:bgPr>
    </p:bg>
    <p:spTree>
      <p:nvGrpSpPr>
        <p:cNvPr id="1" name=""/>
        <p:cNvGrpSpPr/>
        <p:nvPr/>
      </p:nvGrpSpPr>
      <p:grpSpPr>
        <a:xfrm>
          <a:off x="0" y="0"/>
          <a:ext cx="0" cy="0"/>
          <a:chOff x="0" y="0"/>
          <a:chExt cx="0" cy="0"/>
        </a:xfrm>
      </p:grpSpPr>
      <p:pic>
        <p:nvPicPr>
          <p:cNvPr id="6146" name="Picture 2" descr="Free photo 3d internet secuirty badge">
            <a:extLst>
              <a:ext uri="{FF2B5EF4-FFF2-40B4-BE49-F238E27FC236}">
                <a16:creationId xmlns:a16="http://schemas.microsoft.com/office/drawing/2014/main" id="{EB198F07-6A4C-4AEF-BFDC-CBB4CCAA3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816" y="524450"/>
            <a:ext cx="5661891" cy="56618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288175" y="1313359"/>
            <a:ext cx="6056641" cy="4084074"/>
          </a:xfrm>
        </p:spPr>
        <p:txBody>
          <a:bodyPr>
            <a:noAutofit/>
          </a:bodyPr>
          <a:lstStyle/>
          <a:p>
            <a:pPr algn="ctr"/>
            <a:r>
              <a:rPr lang="fr-FR" sz="7200" dirty="0">
                <a:solidFill>
                  <a:srgbClr val="FF3300"/>
                </a:solidFill>
              </a:rPr>
              <a:t>La Sécurité du Système d’Information</a:t>
            </a:r>
            <a:br>
              <a:rPr lang="fr-FR" sz="7200" dirty="0">
                <a:solidFill>
                  <a:srgbClr val="FF3300"/>
                </a:solidFill>
              </a:rPr>
            </a:br>
            <a:r>
              <a:rPr lang="fr-FR" sz="7200" dirty="0">
                <a:solidFill>
                  <a:srgbClr val="FF3300"/>
                </a:solidFill>
              </a:rPr>
              <a:t>(SSI)</a:t>
            </a:r>
          </a:p>
        </p:txBody>
      </p:sp>
    </p:spTree>
    <p:extLst>
      <p:ext uri="{BB962C8B-B14F-4D97-AF65-F5344CB8AC3E}">
        <p14:creationId xmlns:p14="http://schemas.microsoft.com/office/powerpoint/2010/main" val="2960999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pPr>
              <a:spcAft>
                <a:spcPts val="300"/>
              </a:spcAft>
              <a:tabLst>
                <a:tab pos="355600" algn="l"/>
              </a:tabLst>
              <a:defRPr/>
            </a:pPr>
            <a:r>
              <a:rPr lang="fr-FR" altLang="fr-FR" dirty="0">
                <a:solidFill>
                  <a:srgbClr val="363636"/>
                </a:solidFill>
              </a:rPr>
              <a:t>Le Système d’Information</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phique 16" descr="Réseau">
            <a:extLst>
              <a:ext uri="{FF2B5EF4-FFF2-40B4-BE49-F238E27FC236}">
                <a16:creationId xmlns:a16="http://schemas.microsoft.com/office/drawing/2014/main" id="{1EA175F2-D304-4CDF-A8B6-9A153A17C8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58306" y="1086559"/>
            <a:ext cx="5461067" cy="5461067"/>
          </a:xfrm>
          <a:prstGeom prst="rect">
            <a:avLst/>
          </a:prstGeom>
        </p:spPr>
      </p:pic>
      <p:pic>
        <p:nvPicPr>
          <p:cNvPr id="15" name="Graphique 14" descr="Serveur">
            <a:extLst>
              <a:ext uri="{FF2B5EF4-FFF2-40B4-BE49-F238E27FC236}">
                <a16:creationId xmlns:a16="http://schemas.microsoft.com/office/drawing/2014/main" id="{109C3185-46AE-4991-A90B-017E75E49C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78158" y="1938504"/>
            <a:ext cx="621361" cy="621361"/>
          </a:xfrm>
          <a:prstGeom prst="rect">
            <a:avLst/>
          </a:prstGeom>
        </p:spPr>
      </p:pic>
      <p:pic>
        <p:nvPicPr>
          <p:cNvPr id="19" name="Graphique 18" descr="Base de données">
            <a:extLst>
              <a:ext uri="{FF2B5EF4-FFF2-40B4-BE49-F238E27FC236}">
                <a16:creationId xmlns:a16="http://schemas.microsoft.com/office/drawing/2014/main" id="{65DAFD6B-AD4D-4B22-9779-9285A8A2F9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43029" y="4968704"/>
            <a:ext cx="700545" cy="700545"/>
          </a:xfrm>
          <a:prstGeom prst="rect">
            <a:avLst/>
          </a:prstGeom>
        </p:spPr>
      </p:pic>
      <p:pic>
        <p:nvPicPr>
          <p:cNvPr id="32" name="Graphique 31" descr="Ordinateur">
            <a:extLst>
              <a:ext uri="{FF2B5EF4-FFF2-40B4-BE49-F238E27FC236}">
                <a16:creationId xmlns:a16="http://schemas.microsoft.com/office/drawing/2014/main" id="{C9B1F26A-1561-4AD4-878A-CF5CE9D3BF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65782" y="3674920"/>
            <a:ext cx="686401" cy="686401"/>
          </a:xfrm>
          <a:prstGeom prst="rect">
            <a:avLst/>
          </a:prstGeom>
        </p:spPr>
      </p:pic>
      <p:pic>
        <p:nvPicPr>
          <p:cNvPr id="38" name="Graphique 37" descr="Monde">
            <a:extLst>
              <a:ext uri="{FF2B5EF4-FFF2-40B4-BE49-F238E27FC236}">
                <a16:creationId xmlns:a16="http://schemas.microsoft.com/office/drawing/2014/main" id="{5D761EB9-4299-4551-85E0-618820E5DD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82167" y="5077767"/>
            <a:ext cx="596471" cy="596471"/>
          </a:xfrm>
          <a:prstGeom prst="rect">
            <a:avLst/>
          </a:prstGeom>
        </p:spPr>
      </p:pic>
      <p:pic>
        <p:nvPicPr>
          <p:cNvPr id="40" name="Graphique 39" descr="Dossier ouvert">
            <a:extLst>
              <a:ext uri="{FF2B5EF4-FFF2-40B4-BE49-F238E27FC236}">
                <a16:creationId xmlns:a16="http://schemas.microsoft.com/office/drawing/2014/main" id="{8F5E7B0A-472C-46EA-9081-C9E762A1C8E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72713" y="3033218"/>
            <a:ext cx="641702" cy="641702"/>
          </a:xfrm>
          <a:prstGeom prst="rect">
            <a:avLst/>
          </a:prstGeom>
        </p:spPr>
      </p:pic>
      <p:sp>
        <p:nvSpPr>
          <p:cNvPr id="44" name="ZoneTexte 43">
            <a:extLst>
              <a:ext uri="{FF2B5EF4-FFF2-40B4-BE49-F238E27FC236}">
                <a16:creationId xmlns:a16="http://schemas.microsoft.com/office/drawing/2014/main" id="{C638582B-BDE1-4AEA-89CD-6B05C6327E93}"/>
              </a:ext>
            </a:extLst>
          </p:cNvPr>
          <p:cNvSpPr txBox="1"/>
          <p:nvPr/>
        </p:nvSpPr>
        <p:spPr>
          <a:xfrm>
            <a:off x="8055808" y="2899740"/>
            <a:ext cx="2318881" cy="646331"/>
          </a:xfrm>
          <a:prstGeom prst="rect">
            <a:avLst/>
          </a:prstGeom>
          <a:noFill/>
        </p:spPr>
        <p:txBody>
          <a:bodyPr wrap="square" rtlCol="0">
            <a:spAutoFit/>
          </a:bodyPr>
          <a:lstStyle/>
          <a:p>
            <a:r>
              <a:rPr lang="fr-FR" dirty="0"/>
              <a:t>Fichiers et dossiers (</a:t>
            </a:r>
            <a:r>
              <a:rPr lang="fr-FR" dirty="0" err="1"/>
              <a:t>tera</a:t>
            </a:r>
            <a:r>
              <a:rPr lang="fr-FR" dirty="0"/>
              <a:t>, </a:t>
            </a:r>
            <a:r>
              <a:rPr lang="fr-FR" dirty="0" err="1"/>
              <a:t>teraetu</a:t>
            </a:r>
            <a:r>
              <a:rPr lang="fr-FR" dirty="0"/>
              <a:t>, …)</a:t>
            </a:r>
          </a:p>
        </p:txBody>
      </p:sp>
      <p:sp>
        <p:nvSpPr>
          <p:cNvPr id="61" name="ZoneTexte 60">
            <a:extLst>
              <a:ext uri="{FF2B5EF4-FFF2-40B4-BE49-F238E27FC236}">
                <a16:creationId xmlns:a16="http://schemas.microsoft.com/office/drawing/2014/main" id="{A146E901-1BA0-48F1-8193-1FCB86EE9068}"/>
              </a:ext>
            </a:extLst>
          </p:cNvPr>
          <p:cNvSpPr txBox="1"/>
          <p:nvPr/>
        </p:nvSpPr>
        <p:spPr>
          <a:xfrm>
            <a:off x="4172494" y="1039787"/>
            <a:ext cx="3541922" cy="646331"/>
          </a:xfrm>
          <a:prstGeom prst="rect">
            <a:avLst/>
          </a:prstGeom>
          <a:noFill/>
        </p:spPr>
        <p:txBody>
          <a:bodyPr wrap="square" rtlCol="0">
            <a:spAutoFit/>
          </a:bodyPr>
          <a:lstStyle/>
          <a:p>
            <a:r>
              <a:rPr lang="fr-FR" dirty="0"/>
              <a:t>Infrastructures techniques (serveurs, réseaux, sauvegardes, …)</a:t>
            </a:r>
          </a:p>
        </p:txBody>
      </p:sp>
      <p:sp>
        <p:nvSpPr>
          <p:cNvPr id="62" name="ZoneTexte 61">
            <a:extLst>
              <a:ext uri="{FF2B5EF4-FFF2-40B4-BE49-F238E27FC236}">
                <a16:creationId xmlns:a16="http://schemas.microsoft.com/office/drawing/2014/main" id="{44E69515-D9C5-40C3-9FC4-96D2FBC213EA}"/>
              </a:ext>
            </a:extLst>
          </p:cNvPr>
          <p:cNvSpPr txBox="1"/>
          <p:nvPr/>
        </p:nvSpPr>
        <p:spPr>
          <a:xfrm>
            <a:off x="7714415" y="5015304"/>
            <a:ext cx="2620223" cy="646331"/>
          </a:xfrm>
          <a:prstGeom prst="rect">
            <a:avLst/>
          </a:prstGeom>
          <a:noFill/>
        </p:spPr>
        <p:txBody>
          <a:bodyPr wrap="square" rtlCol="0">
            <a:spAutoFit/>
          </a:bodyPr>
          <a:lstStyle/>
          <a:p>
            <a:r>
              <a:rPr lang="fr-FR" dirty="0"/>
              <a:t>Services numériques (email, web, …)</a:t>
            </a:r>
          </a:p>
        </p:txBody>
      </p:sp>
      <p:sp>
        <p:nvSpPr>
          <p:cNvPr id="63" name="ZoneTexte 62">
            <a:extLst>
              <a:ext uri="{FF2B5EF4-FFF2-40B4-BE49-F238E27FC236}">
                <a16:creationId xmlns:a16="http://schemas.microsoft.com/office/drawing/2014/main" id="{85E13ECF-2AA6-4861-8819-DDFE2389ED2B}"/>
              </a:ext>
            </a:extLst>
          </p:cNvPr>
          <p:cNvSpPr txBox="1"/>
          <p:nvPr/>
        </p:nvSpPr>
        <p:spPr>
          <a:xfrm>
            <a:off x="1857995" y="5068756"/>
            <a:ext cx="2520377" cy="646332"/>
          </a:xfrm>
          <a:prstGeom prst="rect">
            <a:avLst/>
          </a:prstGeom>
          <a:noFill/>
        </p:spPr>
        <p:txBody>
          <a:bodyPr wrap="square" rtlCol="0">
            <a:spAutoFit/>
          </a:bodyPr>
          <a:lstStyle/>
          <a:p>
            <a:r>
              <a:rPr lang="fr-FR" dirty="0"/>
              <a:t>Bases de données</a:t>
            </a:r>
          </a:p>
          <a:p>
            <a:r>
              <a:rPr lang="fr-FR" dirty="0"/>
              <a:t>(RH, finances, …)</a:t>
            </a:r>
          </a:p>
        </p:txBody>
      </p:sp>
      <p:sp>
        <p:nvSpPr>
          <p:cNvPr id="64" name="ZoneTexte 63">
            <a:extLst>
              <a:ext uri="{FF2B5EF4-FFF2-40B4-BE49-F238E27FC236}">
                <a16:creationId xmlns:a16="http://schemas.microsoft.com/office/drawing/2014/main" id="{0D1DF583-C536-4820-9A48-77D4EC8A4C90}"/>
              </a:ext>
            </a:extLst>
          </p:cNvPr>
          <p:cNvSpPr txBox="1"/>
          <p:nvPr/>
        </p:nvSpPr>
        <p:spPr>
          <a:xfrm>
            <a:off x="560412" y="2912101"/>
            <a:ext cx="3037220" cy="923330"/>
          </a:xfrm>
          <a:prstGeom prst="rect">
            <a:avLst/>
          </a:prstGeom>
          <a:noFill/>
        </p:spPr>
        <p:txBody>
          <a:bodyPr wrap="square" rtlCol="0">
            <a:spAutoFit/>
          </a:bodyPr>
          <a:lstStyle/>
          <a:p>
            <a:r>
              <a:rPr lang="fr-FR" dirty="0"/>
              <a:t>Services et applications</a:t>
            </a:r>
          </a:p>
          <a:p>
            <a:r>
              <a:rPr lang="fr-FR" dirty="0"/>
              <a:t>(pédagogie, métiers, recherche, administration, …)</a:t>
            </a:r>
          </a:p>
        </p:txBody>
      </p:sp>
      <p:pic>
        <p:nvPicPr>
          <p:cNvPr id="48" name="Graphique 47" descr="Pièces de puzzle">
            <a:extLst>
              <a:ext uri="{FF2B5EF4-FFF2-40B4-BE49-F238E27FC236}">
                <a16:creationId xmlns:a16="http://schemas.microsoft.com/office/drawing/2014/main" id="{50218ABE-CEC2-4780-9253-F5D4A8445E0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25294" y="2959972"/>
            <a:ext cx="769598" cy="769598"/>
          </a:xfrm>
          <a:prstGeom prst="rect">
            <a:avLst/>
          </a:prstGeom>
        </p:spPr>
      </p:pic>
      <p:sp>
        <p:nvSpPr>
          <p:cNvPr id="81" name="ZoneTexte 80">
            <a:extLst>
              <a:ext uri="{FF2B5EF4-FFF2-40B4-BE49-F238E27FC236}">
                <a16:creationId xmlns:a16="http://schemas.microsoft.com/office/drawing/2014/main" id="{83CE5609-820A-42FD-8AB6-DCB40C97E2B4}"/>
              </a:ext>
            </a:extLst>
          </p:cNvPr>
          <p:cNvSpPr txBox="1"/>
          <p:nvPr/>
        </p:nvSpPr>
        <p:spPr>
          <a:xfrm>
            <a:off x="5095581" y="4754601"/>
            <a:ext cx="1186514" cy="646331"/>
          </a:xfrm>
          <a:prstGeom prst="rect">
            <a:avLst/>
          </a:prstGeom>
          <a:noFill/>
        </p:spPr>
        <p:txBody>
          <a:bodyPr wrap="square" rtlCol="0">
            <a:spAutoFit/>
          </a:bodyPr>
          <a:lstStyle/>
          <a:p>
            <a:pPr algn="ctr"/>
            <a:r>
              <a:rPr lang="fr-FR" dirty="0"/>
              <a:t>Postes de travail</a:t>
            </a:r>
          </a:p>
        </p:txBody>
      </p:sp>
    </p:spTree>
    <p:extLst>
      <p:ext uri="{BB962C8B-B14F-4D97-AF65-F5344CB8AC3E}">
        <p14:creationId xmlns:p14="http://schemas.microsoft.com/office/powerpoint/2010/main" val="44246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1" grpId="0"/>
      <p:bldP spid="62" grpId="0"/>
      <p:bldP spid="63" grpId="0"/>
      <p:bldP spid="64" grpId="0"/>
      <p:bldP spid="8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885095" y="1027165"/>
            <a:ext cx="6439338" cy="523220"/>
          </a:xfrm>
          <a:prstGeom prst="rect">
            <a:avLst/>
          </a:prstGeom>
          <a:noFill/>
        </p:spPr>
        <p:txBody>
          <a:bodyPr wrap="square" rtlCol="0">
            <a:spAutoFit/>
          </a:bodyPr>
          <a:lstStyle/>
          <a:p>
            <a:r>
              <a:rPr lang="fr-FR" sz="2800" dirty="0">
                <a:solidFill>
                  <a:srgbClr val="FF3300"/>
                </a:solidFill>
              </a:rPr>
              <a:t>Les menaces sur l’infrastructure</a:t>
            </a:r>
          </a:p>
        </p:txBody>
      </p:sp>
      <p:pic>
        <p:nvPicPr>
          <p:cNvPr id="1026" name="Picture 2" descr="Free Photo of a 2 Fireman Killing a Huge Fire Stock Photo">
            <a:extLst>
              <a:ext uri="{FF2B5EF4-FFF2-40B4-BE49-F238E27FC236}">
                <a16:creationId xmlns:a16="http://schemas.microsoft.com/office/drawing/2014/main" id="{29194F03-751F-4ABF-9C51-56CB10191B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1800" y="1914736"/>
            <a:ext cx="2710654" cy="18149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Orange and White Traffic Pole on Cracked Gray Asphalt Road Stock Photo">
            <a:extLst>
              <a:ext uri="{FF2B5EF4-FFF2-40B4-BE49-F238E27FC236}">
                <a16:creationId xmlns:a16="http://schemas.microsoft.com/office/drawing/2014/main" id="{E3606C49-E44B-406D-AFFD-DE7F7F6985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6394" y="4117398"/>
            <a:ext cx="2901465" cy="19343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Black Electric Tower Under Blue Sky Stock Photo">
            <a:extLst>
              <a:ext uri="{FF2B5EF4-FFF2-40B4-BE49-F238E27FC236}">
                <a16:creationId xmlns:a16="http://schemas.microsoft.com/office/drawing/2014/main" id="{025719DD-5CAC-401A-9D71-390EE1DBC2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367" y="3765708"/>
            <a:ext cx="152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Pelleteuse mécanique . Stock Photo">
            <a:extLst>
              <a:ext uri="{FF2B5EF4-FFF2-40B4-BE49-F238E27FC236}">
                <a16:creationId xmlns:a16="http://schemas.microsoft.com/office/drawing/2014/main" id="{964BF7AF-CEDB-4FC1-9080-6AA4C306DCE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591" t="15817" r="15859" b="18706"/>
          <a:stretch/>
        </p:blipFill>
        <p:spPr bwMode="auto">
          <a:xfrm>
            <a:off x="8116868" y="4356452"/>
            <a:ext cx="2484640" cy="14562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photo person in blue denim jeans and brown boots standing on water during daytime">
            <a:extLst>
              <a:ext uri="{FF2B5EF4-FFF2-40B4-BE49-F238E27FC236}">
                <a16:creationId xmlns:a16="http://schemas.microsoft.com/office/drawing/2014/main" id="{18764B98-E5D5-455A-A979-40366913D3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2013" y="1663775"/>
            <a:ext cx="2499495" cy="166499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photo close up on heat pump outside home">
            <a:extLst>
              <a:ext uri="{FF2B5EF4-FFF2-40B4-BE49-F238E27FC236}">
                <a16:creationId xmlns:a16="http://schemas.microsoft.com/office/drawing/2014/main" id="{EFAC3314-3636-40A9-9798-A15D366D55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492" y="1663775"/>
            <a:ext cx="2541735" cy="181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41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rver cloud data storage concept cloudscape digital online service for global network web database backup computer infrastructure">
            <a:extLst>
              <a:ext uri="{FF2B5EF4-FFF2-40B4-BE49-F238E27FC236}">
                <a16:creationId xmlns:a16="http://schemas.microsoft.com/office/drawing/2014/main" id="{FE09885D-8CD2-47EF-86F7-838D93A117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7" t="4849" r="12196" b="8956"/>
          <a:stretch/>
        </p:blipFill>
        <p:spPr bwMode="auto">
          <a:xfrm>
            <a:off x="3324225" y="2122790"/>
            <a:ext cx="4591050" cy="3423605"/>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941349" y="1027906"/>
            <a:ext cx="5568111" cy="523220"/>
          </a:xfrm>
          <a:prstGeom prst="rect">
            <a:avLst/>
          </a:prstGeom>
          <a:noFill/>
        </p:spPr>
        <p:txBody>
          <a:bodyPr wrap="square" rtlCol="0">
            <a:spAutoFit/>
          </a:bodyPr>
          <a:lstStyle/>
          <a:p>
            <a:r>
              <a:rPr lang="fr-FR" sz="2800" dirty="0">
                <a:solidFill>
                  <a:srgbClr val="FF3300"/>
                </a:solidFill>
              </a:rPr>
              <a:t>Les menaces sur les données</a:t>
            </a:r>
          </a:p>
        </p:txBody>
      </p:sp>
      <p:sp>
        <p:nvSpPr>
          <p:cNvPr id="4" name="Ellipse 3">
            <a:extLst>
              <a:ext uri="{FF2B5EF4-FFF2-40B4-BE49-F238E27FC236}">
                <a16:creationId xmlns:a16="http://schemas.microsoft.com/office/drawing/2014/main" id="{8FAAFE57-0A72-4CD6-A145-07CB30856461}"/>
              </a:ext>
            </a:extLst>
          </p:cNvPr>
          <p:cNvSpPr/>
          <p:nvPr/>
        </p:nvSpPr>
        <p:spPr>
          <a:xfrm>
            <a:off x="2787191" y="1858377"/>
            <a:ext cx="1876425" cy="823283"/>
          </a:xfrm>
          <a:prstGeom prst="ellipse">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Corruption de données</a:t>
            </a:r>
          </a:p>
        </p:txBody>
      </p:sp>
      <p:sp>
        <p:nvSpPr>
          <p:cNvPr id="6" name="Rectangle : coins arrondis 5">
            <a:extLst>
              <a:ext uri="{FF2B5EF4-FFF2-40B4-BE49-F238E27FC236}">
                <a16:creationId xmlns:a16="http://schemas.microsoft.com/office/drawing/2014/main" id="{A165A5BF-738A-4A6F-9389-456C2BB50371}"/>
              </a:ext>
            </a:extLst>
          </p:cNvPr>
          <p:cNvSpPr/>
          <p:nvPr/>
        </p:nvSpPr>
        <p:spPr>
          <a:xfrm>
            <a:off x="650293" y="1781956"/>
            <a:ext cx="1736517" cy="681667"/>
          </a:xfrm>
          <a:prstGeom prst="round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Virus ou logiciel malveillant</a:t>
            </a:r>
          </a:p>
        </p:txBody>
      </p:sp>
      <p:sp>
        <p:nvSpPr>
          <p:cNvPr id="38" name="Rectangle : coins arrondis 37">
            <a:extLst>
              <a:ext uri="{FF2B5EF4-FFF2-40B4-BE49-F238E27FC236}">
                <a16:creationId xmlns:a16="http://schemas.microsoft.com/office/drawing/2014/main" id="{8E2742F7-38E9-45E1-8B49-C8C6DD5FD7BB}"/>
              </a:ext>
            </a:extLst>
          </p:cNvPr>
          <p:cNvSpPr/>
          <p:nvPr/>
        </p:nvSpPr>
        <p:spPr>
          <a:xfrm>
            <a:off x="277852" y="3268903"/>
            <a:ext cx="1736517" cy="681667"/>
          </a:xfrm>
          <a:prstGeom prst="round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Panne matérielle</a:t>
            </a:r>
          </a:p>
        </p:txBody>
      </p:sp>
      <p:sp>
        <p:nvSpPr>
          <p:cNvPr id="39" name="Ellipse 38">
            <a:extLst>
              <a:ext uri="{FF2B5EF4-FFF2-40B4-BE49-F238E27FC236}">
                <a16:creationId xmlns:a16="http://schemas.microsoft.com/office/drawing/2014/main" id="{20D433DE-D62C-4B28-9430-26EEB17BBD7D}"/>
              </a:ext>
            </a:extLst>
          </p:cNvPr>
          <p:cNvSpPr/>
          <p:nvPr/>
        </p:nvSpPr>
        <p:spPr>
          <a:xfrm>
            <a:off x="2787190" y="4947754"/>
            <a:ext cx="1876425" cy="823283"/>
          </a:xfrm>
          <a:prstGeom prst="ellipse">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Perte de données</a:t>
            </a:r>
          </a:p>
        </p:txBody>
      </p:sp>
      <p:sp>
        <p:nvSpPr>
          <p:cNvPr id="40" name="Ellipse 39">
            <a:extLst>
              <a:ext uri="{FF2B5EF4-FFF2-40B4-BE49-F238E27FC236}">
                <a16:creationId xmlns:a16="http://schemas.microsoft.com/office/drawing/2014/main" id="{4EACF1E0-88B6-4A42-AEAB-EBC9D2EFAC13}"/>
              </a:ext>
            </a:extLst>
          </p:cNvPr>
          <p:cNvSpPr/>
          <p:nvPr/>
        </p:nvSpPr>
        <p:spPr>
          <a:xfrm>
            <a:off x="6800513" y="1858377"/>
            <a:ext cx="1876425" cy="823283"/>
          </a:xfrm>
          <a:prstGeom prst="ellipse">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Vol de données</a:t>
            </a:r>
          </a:p>
        </p:txBody>
      </p:sp>
      <p:sp>
        <p:nvSpPr>
          <p:cNvPr id="41" name="Rectangle : coins arrondis 40">
            <a:extLst>
              <a:ext uri="{FF2B5EF4-FFF2-40B4-BE49-F238E27FC236}">
                <a16:creationId xmlns:a16="http://schemas.microsoft.com/office/drawing/2014/main" id="{BC1B2943-B5E6-4C8F-9A63-1F1EF85F7461}"/>
              </a:ext>
            </a:extLst>
          </p:cNvPr>
          <p:cNvSpPr/>
          <p:nvPr/>
        </p:nvSpPr>
        <p:spPr>
          <a:xfrm>
            <a:off x="533399" y="4834740"/>
            <a:ext cx="1736517" cy="681667"/>
          </a:xfrm>
          <a:prstGeom prst="round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Panne logicielle</a:t>
            </a:r>
          </a:p>
        </p:txBody>
      </p:sp>
      <p:sp>
        <p:nvSpPr>
          <p:cNvPr id="42" name="Rectangle : coins arrondis 41">
            <a:extLst>
              <a:ext uri="{FF2B5EF4-FFF2-40B4-BE49-F238E27FC236}">
                <a16:creationId xmlns:a16="http://schemas.microsoft.com/office/drawing/2014/main" id="{3DD084FD-6D86-4829-A793-A9A4DCC87C53}"/>
              </a:ext>
            </a:extLst>
          </p:cNvPr>
          <p:cNvSpPr/>
          <p:nvPr/>
        </p:nvSpPr>
        <p:spPr>
          <a:xfrm>
            <a:off x="9614352" y="1785752"/>
            <a:ext cx="1736516" cy="681667"/>
          </a:xfrm>
          <a:prstGeom prst="round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Vol d’identifiants</a:t>
            </a:r>
          </a:p>
        </p:txBody>
      </p:sp>
      <p:sp>
        <p:nvSpPr>
          <p:cNvPr id="43" name="Ellipse 42">
            <a:extLst>
              <a:ext uri="{FF2B5EF4-FFF2-40B4-BE49-F238E27FC236}">
                <a16:creationId xmlns:a16="http://schemas.microsoft.com/office/drawing/2014/main" id="{56923AFD-658C-4CB8-B0C1-F1D0AF9E98DC}"/>
              </a:ext>
            </a:extLst>
          </p:cNvPr>
          <p:cNvSpPr/>
          <p:nvPr/>
        </p:nvSpPr>
        <p:spPr>
          <a:xfrm>
            <a:off x="6800513" y="4941499"/>
            <a:ext cx="1876425" cy="823283"/>
          </a:xfrm>
          <a:prstGeom prst="ellipse">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Fuite de données</a:t>
            </a:r>
          </a:p>
        </p:txBody>
      </p:sp>
      <p:sp>
        <p:nvSpPr>
          <p:cNvPr id="44" name="Rectangle : coins arrondis 43">
            <a:extLst>
              <a:ext uri="{FF2B5EF4-FFF2-40B4-BE49-F238E27FC236}">
                <a16:creationId xmlns:a16="http://schemas.microsoft.com/office/drawing/2014/main" id="{99D511E9-6C4A-4190-8F7F-7C5EE2697986}"/>
              </a:ext>
            </a:extLst>
          </p:cNvPr>
          <p:cNvSpPr/>
          <p:nvPr/>
        </p:nvSpPr>
        <p:spPr>
          <a:xfrm>
            <a:off x="9614352" y="4839813"/>
            <a:ext cx="1876424" cy="681667"/>
          </a:xfrm>
          <a:prstGeom prst="round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Utilisation cloud non maîtrisée</a:t>
            </a:r>
          </a:p>
        </p:txBody>
      </p:sp>
      <p:sp>
        <p:nvSpPr>
          <p:cNvPr id="45" name="Rectangle : coins arrondis 44">
            <a:extLst>
              <a:ext uri="{FF2B5EF4-FFF2-40B4-BE49-F238E27FC236}">
                <a16:creationId xmlns:a16="http://schemas.microsoft.com/office/drawing/2014/main" id="{6FACD79E-BF06-4FF1-A992-BFE2276C0BAA}"/>
              </a:ext>
            </a:extLst>
          </p:cNvPr>
          <p:cNvSpPr/>
          <p:nvPr/>
        </p:nvSpPr>
        <p:spPr>
          <a:xfrm>
            <a:off x="9911366" y="3268903"/>
            <a:ext cx="1736516" cy="681667"/>
          </a:xfrm>
          <a:prstGeom prst="round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Vol de matériel</a:t>
            </a:r>
          </a:p>
        </p:txBody>
      </p:sp>
    </p:spTree>
    <p:extLst>
      <p:ext uri="{BB962C8B-B14F-4D97-AF65-F5344CB8AC3E}">
        <p14:creationId xmlns:p14="http://schemas.microsoft.com/office/powerpoint/2010/main" val="49216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photo robber holding boxes">
            <a:extLst>
              <a:ext uri="{FF2B5EF4-FFF2-40B4-BE49-F238E27FC236}">
                <a16:creationId xmlns:a16="http://schemas.microsoft.com/office/drawing/2014/main" id="{D7982E04-2B11-4338-89D5-A630B1847D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98" t="4833" r="26143" b="7071"/>
          <a:stretch/>
        </p:blipFill>
        <p:spPr bwMode="auto">
          <a:xfrm>
            <a:off x="9308297" y="1655955"/>
            <a:ext cx="2883703" cy="3904751"/>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941349" y="1027906"/>
            <a:ext cx="5568111" cy="523220"/>
          </a:xfrm>
          <a:prstGeom prst="rect">
            <a:avLst/>
          </a:prstGeom>
          <a:noFill/>
        </p:spPr>
        <p:txBody>
          <a:bodyPr wrap="square" rtlCol="0">
            <a:spAutoFit/>
          </a:bodyPr>
          <a:lstStyle/>
          <a:p>
            <a:r>
              <a:rPr lang="fr-FR" sz="2800" dirty="0">
                <a:solidFill>
                  <a:srgbClr val="FF3300"/>
                </a:solidFill>
              </a:rPr>
              <a:t>Quelles conséquences ?</a:t>
            </a:r>
          </a:p>
        </p:txBody>
      </p:sp>
      <p:sp>
        <p:nvSpPr>
          <p:cNvPr id="28" name="Rectangle 2">
            <a:extLst>
              <a:ext uri="{FF2B5EF4-FFF2-40B4-BE49-F238E27FC236}">
                <a16:creationId xmlns:a16="http://schemas.microsoft.com/office/drawing/2014/main" id="{C418F87E-F796-47CC-8695-C72D21F4C6DF}"/>
              </a:ext>
            </a:extLst>
          </p:cNvPr>
          <p:cNvSpPr txBox="1">
            <a:spLocks noChangeArrowheads="1"/>
          </p:cNvSpPr>
          <p:nvPr/>
        </p:nvSpPr>
        <p:spPr bwMode="auto">
          <a:xfrm>
            <a:off x="838200" y="1781572"/>
            <a:ext cx="9150807" cy="6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Vol de données personnelles (vol d’identité, vol de vos identifiants pour d’autres services en ligne…)</a:t>
            </a:r>
            <a:endParaRPr lang="fr-FR" altLang="fr-FR" sz="1800" dirty="0">
              <a:solidFill>
                <a:srgbClr val="FF3300"/>
              </a:solidFill>
              <a:ea typeface="Verdana" panose="020B0604030504040204" pitchFamily="34" charset="0"/>
              <a:cs typeface="Verdana" panose="020B0604030504040204" pitchFamily="34" charset="0"/>
            </a:endParaRPr>
          </a:p>
        </p:txBody>
      </p:sp>
      <p:sp>
        <p:nvSpPr>
          <p:cNvPr id="29" name="Rectangle 2">
            <a:extLst>
              <a:ext uri="{FF2B5EF4-FFF2-40B4-BE49-F238E27FC236}">
                <a16:creationId xmlns:a16="http://schemas.microsoft.com/office/drawing/2014/main" id="{702BC7F9-5BE6-4496-B014-DD63DD08D53D}"/>
              </a:ext>
            </a:extLst>
          </p:cNvPr>
          <p:cNvSpPr txBox="1">
            <a:spLocks noChangeArrowheads="1"/>
          </p:cNvSpPr>
          <p:nvPr/>
        </p:nvSpPr>
        <p:spPr bwMode="auto">
          <a:xfrm>
            <a:off x="833397" y="2468585"/>
            <a:ext cx="9150807" cy="6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Vol ou altération de données professionnelles (examens et corrigés, relevés de notes, données de recherche…)</a:t>
            </a:r>
          </a:p>
        </p:txBody>
      </p:sp>
      <p:sp>
        <p:nvSpPr>
          <p:cNvPr id="30" name="Rectangle 2">
            <a:extLst>
              <a:ext uri="{FF2B5EF4-FFF2-40B4-BE49-F238E27FC236}">
                <a16:creationId xmlns:a16="http://schemas.microsoft.com/office/drawing/2014/main" id="{13AB1296-9C30-461A-ACF9-CE57E3FCF4BD}"/>
              </a:ext>
            </a:extLst>
          </p:cNvPr>
          <p:cNvSpPr txBox="1">
            <a:spLocks noChangeArrowheads="1"/>
          </p:cNvSpPr>
          <p:nvPr/>
        </p:nvSpPr>
        <p:spPr bwMode="auto">
          <a:xfrm>
            <a:off x="833396" y="3153289"/>
            <a:ext cx="9150807" cy="39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Interruption de service partielle (sites web piratés, service mail indisponible …)</a:t>
            </a:r>
          </a:p>
        </p:txBody>
      </p:sp>
      <p:sp>
        <p:nvSpPr>
          <p:cNvPr id="31" name="Rectangle 2">
            <a:extLst>
              <a:ext uri="{FF2B5EF4-FFF2-40B4-BE49-F238E27FC236}">
                <a16:creationId xmlns:a16="http://schemas.microsoft.com/office/drawing/2014/main" id="{14C51B56-4362-4022-8858-6BE474B9203D}"/>
              </a:ext>
            </a:extLst>
          </p:cNvPr>
          <p:cNvSpPr txBox="1">
            <a:spLocks noChangeArrowheads="1"/>
          </p:cNvSpPr>
          <p:nvPr/>
        </p:nvSpPr>
        <p:spPr bwMode="auto">
          <a:xfrm>
            <a:off x="833396" y="3599250"/>
            <a:ext cx="8576932" cy="85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Interruption totale des services : incident majeur qui oblige l’Université à cesser presque toute activité en lien avec l’informatique, par exemple s’il est impossible de s’authentifier…</a:t>
            </a:r>
          </a:p>
        </p:txBody>
      </p:sp>
      <p:sp>
        <p:nvSpPr>
          <p:cNvPr id="32" name="Rectangle 2">
            <a:extLst>
              <a:ext uri="{FF2B5EF4-FFF2-40B4-BE49-F238E27FC236}">
                <a16:creationId xmlns:a16="http://schemas.microsoft.com/office/drawing/2014/main" id="{4B317526-C88C-44F1-888E-6082BE0E1552}"/>
              </a:ext>
            </a:extLst>
          </p:cNvPr>
          <p:cNvSpPr txBox="1">
            <a:spLocks noChangeArrowheads="1"/>
          </p:cNvSpPr>
          <p:nvPr/>
        </p:nvSpPr>
        <p:spPr bwMode="auto">
          <a:xfrm>
            <a:off x="833396" y="5030421"/>
            <a:ext cx="9150807" cy="6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FF3300"/>
                </a:solidFill>
                <a:ea typeface="Verdana" panose="020B0604030504040204" pitchFamily="34" charset="0"/>
                <a:cs typeface="Verdana" panose="020B0604030504040204" pitchFamily="34" charset="0"/>
              </a:rPr>
              <a:t>Les attaques majeures commencent toujours par le piratage de comptes utilisateurs qu’on imagine sans conséquences…</a:t>
            </a:r>
          </a:p>
        </p:txBody>
      </p:sp>
    </p:spTree>
    <p:extLst>
      <p:ext uri="{BB962C8B-B14F-4D97-AF65-F5344CB8AC3E}">
        <p14:creationId xmlns:p14="http://schemas.microsoft.com/office/powerpoint/2010/main" val="311459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pPr>
              <a:spcAft>
                <a:spcPts val="300"/>
              </a:spcAft>
              <a:tabLst>
                <a:tab pos="355600" algn="l"/>
              </a:tabLst>
              <a:defRPr/>
            </a:pPr>
            <a:r>
              <a:rPr lang="fr-FR" altLang="fr-FR" dirty="0">
                <a:solidFill>
                  <a:srgbClr val="363636"/>
                </a:solidFill>
              </a:rPr>
              <a:t>La Sécurité du Système d’Information</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oneTexte 31">
            <a:extLst>
              <a:ext uri="{FF2B5EF4-FFF2-40B4-BE49-F238E27FC236}">
                <a16:creationId xmlns:a16="http://schemas.microsoft.com/office/drawing/2014/main" id="{F4AB6B6B-A0DA-4759-B7B1-99A93D6D68D9}"/>
              </a:ext>
            </a:extLst>
          </p:cNvPr>
          <p:cNvSpPr txBox="1"/>
          <p:nvPr/>
        </p:nvSpPr>
        <p:spPr>
          <a:xfrm>
            <a:off x="885095" y="1027165"/>
            <a:ext cx="6439338" cy="523220"/>
          </a:xfrm>
          <a:prstGeom prst="rect">
            <a:avLst/>
          </a:prstGeom>
          <a:noFill/>
        </p:spPr>
        <p:txBody>
          <a:bodyPr wrap="square" rtlCol="0">
            <a:spAutoFit/>
          </a:bodyPr>
          <a:lstStyle/>
          <a:p>
            <a:r>
              <a:rPr lang="fr-FR" sz="2800" dirty="0">
                <a:solidFill>
                  <a:srgbClr val="FF3300"/>
                </a:solidFill>
              </a:rPr>
              <a:t>Les 4 éléments fondamentaux de la SSI</a:t>
            </a:r>
          </a:p>
        </p:txBody>
      </p:sp>
      <p:pic>
        <p:nvPicPr>
          <p:cNvPr id="20" name="Graphique 19" descr="Cercles avec lignes">
            <a:extLst>
              <a:ext uri="{FF2B5EF4-FFF2-40B4-BE49-F238E27FC236}">
                <a16:creationId xmlns:a16="http://schemas.microsoft.com/office/drawing/2014/main" id="{E4172406-9279-4B84-8209-CBFB3459F3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2180" y="1919771"/>
            <a:ext cx="3851919" cy="3851919"/>
          </a:xfrm>
          <a:prstGeom prst="rect">
            <a:avLst/>
          </a:prstGeom>
        </p:spPr>
      </p:pic>
      <p:grpSp>
        <p:nvGrpSpPr>
          <p:cNvPr id="8" name="Groupe 7">
            <a:extLst>
              <a:ext uri="{FF2B5EF4-FFF2-40B4-BE49-F238E27FC236}">
                <a16:creationId xmlns:a16="http://schemas.microsoft.com/office/drawing/2014/main" id="{A08DC6C8-4043-48B2-9512-B9DCFF123733}"/>
              </a:ext>
            </a:extLst>
          </p:cNvPr>
          <p:cNvGrpSpPr/>
          <p:nvPr/>
        </p:nvGrpSpPr>
        <p:grpSpPr>
          <a:xfrm>
            <a:off x="7002082" y="3291309"/>
            <a:ext cx="2454577" cy="914400"/>
            <a:chOff x="3857014" y="1505991"/>
            <a:chExt cx="2454577" cy="914400"/>
          </a:xfrm>
        </p:grpSpPr>
        <p:pic>
          <p:nvPicPr>
            <p:cNvPr id="18" name="Graphique 17" descr="Verrouiller">
              <a:extLst>
                <a:ext uri="{FF2B5EF4-FFF2-40B4-BE49-F238E27FC236}">
                  <a16:creationId xmlns:a16="http://schemas.microsoft.com/office/drawing/2014/main" id="{5BE545B4-9373-4EC6-ACD3-65AD0AB641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57014" y="1505991"/>
              <a:ext cx="914400" cy="914400"/>
            </a:xfrm>
            <a:prstGeom prst="rect">
              <a:avLst/>
            </a:prstGeom>
          </p:spPr>
        </p:pic>
        <p:sp>
          <p:nvSpPr>
            <p:cNvPr id="21" name="ZoneTexte 20">
              <a:extLst>
                <a:ext uri="{FF2B5EF4-FFF2-40B4-BE49-F238E27FC236}">
                  <a16:creationId xmlns:a16="http://schemas.microsoft.com/office/drawing/2014/main" id="{282ED7C1-4B52-40C2-B436-EB5934F79AFE}"/>
                </a:ext>
              </a:extLst>
            </p:cNvPr>
            <p:cNvSpPr txBox="1"/>
            <p:nvPr/>
          </p:nvSpPr>
          <p:spPr>
            <a:xfrm>
              <a:off x="4744687" y="1934089"/>
              <a:ext cx="1566904" cy="369332"/>
            </a:xfrm>
            <a:prstGeom prst="rect">
              <a:avLst/>
            </a:prstGeom>
            <a:noFill/>
          </p:spPr>
          <p:txBody>
            <a:bodyPr wrap="none" rtlCol="0">
              <a:spAutoFit/>
            </a:bodyPr>
            <a:lstStyle/>
            <a:p>
              <a:r>
                <a:rPr lang="fr-FR" dirty="0">
                  <a:solidFill>
                    <a:srgbClr val="363636"/>
                  </a:solidFill>
                </a:rPr>
                <a:t>Confidentialité</a:t>
              </a:r>
            </a:p>
          </p:txBody>
        </p:sp>
      </p:grpSp>
      <p:grpSp>
        <p:nvGrpSpPr>
          <p:cNvPr id="7" name="Groupe 6">
            <a:extLst>
              <a:ext uri="{FF2B5EF4-FFF2-40B4-BE49-F238E27FC236}">
                <a16:creationId xmlns:a16="http://schemas.microsoft.com/office/drawing/2014/main" id="{AD06B0B2-1353-4BD9-8999-E1F08490C2D6}"/>
              </a:ext>
            </a:extLst>
          </p:cNvPr>
          <p:cNvGrpSpPr/>
          <p:nvPr/>
        </p:nvGrpSpPr>
        <p:grpSpPr>
          <a:xfrm>
            <a:off x="1382236" y="3429000"/>
            <a:ext cx="2307748" cy="914400"/>
            <a:chOff x="1382236" y="3429000"/>
            <a:chExt cx="2307748" cy="914400"/>
          </a:xfrm>
        </p:grpSpPr>
        <p:pic>
          <p:nvPicPr>
            <p:cNvPr id="14" name="Graphique 13" descr="Cœur avec pulsation">
              <a:extLst>
                <a:ext uri="{FF2B5EF4-FFF2-40B4-BE49-F238E27FC236}">
                  <a16:creationId xmlns:a16="http://schemas.microsoft.com/office/drawing/2014/main" id="{811F1E33-A2B1-4CAC-87DB-4D731A595A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82236" y="3429000"/>
              <a:ext cx="914400" cy="914400"/>
            </a:xfrm>
            <a:prstGeom prst="rect">
              <a:avLst/>
            </a:prstGeom>
          </p:spPr>
        </p:pic>
        <p:sp>
          <p:nvSpPr>
            <p:cNvPr id="46" name="ZoneTexte 45">
              <a:extLst>
                <a:ext uri="{FF2B5EF4-FFF2-40B4-BE49-F238E27FC236}">
                  <a16:creationId xmlns:a16="http://schemas.microsoft.com/office/drawing/2014/main" id="{E20FE8AF-6CB0-4EFB-AEB6-F652B1EB65E7}"/>
                </a:ext>
              </a:extLst>
            </p:cNvPr>
            <p:cNvSpPr txBox="1"/>
            <p:nvPr/>
          </p:nvSpPr>
          <p:spPr>
            <a:xfrm>
              <a:off x="2331214" y="3704999"/>
              <a:ext cx="1358770" cy="369332"/>
            </a:xfrm>
            <a:prstGeom prst="rect">
              <a:avLst/>
            </a:prstGeom>
            <a:noFill/>
          </p:spPr>
          <p:txBody>
            <a:bodyPr wrap="none" rtlCol="0">
              <a:spAutoFit/>
            </a:bodyPr>
            <a:lstStyle/>
            <a:p>
              <a:r>
                <a:rPr lang="fr-FR" dirty="0">
                  <a:solidFill>
                    <a:srgbClr val="363636"/>
                  </a:solidFill>
                </a:rPr>
                <a:t>Disponibilité</a:t>
              </a:r>
            </a:p>
          </p:txBody>
        </p:sp>
      </p:grpSp>
      <p:grpSp>
        <p:nvGrpSpPr>
          <p:cNvPr id="10" name="Groupe 9">
            <a:extLst>
              <a:ext uri="{FF2B5EF4-FFF2-40B4-BE49-F238E27FC236}">
                <a16:creationId xmlns:a16="http://schemas.microsoft.com/office/drawing/2014/main" id="{C7B17F0A-A968-4525-BEDA-5C21F6112FFC}"/>
              </a:ext>
            </a:extLst>
          </p:cNvPr>
          <p:cNvGrpSpPr/>
          <p:nvPr/>
        </p:nvGrpSpPr>
        <p:grpSpPr>
          <a:xfrm>
            <a:off x="3943526" y="5328808"/>
            <a:ext cx="2076542" cy="914400"/>
            <a:chOff x="3943526" y="5328808"/>
            <a:chExt cx="2076542" cy="914400"/>
          </a:xfrm>
        </p:grpSpPr>
        <p:sp>
          <p:nvSpPr>
            <p:cNvPr id="45" name="ZoneTexte 44">
              <a:extLst>
                <a:ext uri="{FF2B5EF4-FFF2-40B4-BE49-F238E27FC236}">
                  <a16:creationId xmlns:a16="http://schemas.microsoft.com/office/drawing/2014/main" id="{B50534B3-3B94-43B2-8AA0-9E41D1E64C7B}"/>
                </a:ext>
              </a:extLst>
            </p:cNvPr>
            <p:cNvSpPr txBox="1"/>
            <p:nvPr/>
          </p:nvSpPr>
          <p:spPr>
            <a:xfrm>
              <a:off x="5036209" y="5536510"/>
              <a:ext cx="983859" cy="369332"/>
            </a:xfrm>
            <a:prstGeom prst="rect">
              <a:avLst/>
            </a:prstGeom>
            <a:noFill/>
          </p:spPr>
          <p:txBody>
            <a:bodyPr wrap="none" rtlCol="0">
              <a:spAutoFit/>
            </a:bodyPr>
            <a:lstStyle/>
            <a:p>
              <a:r>
                <a:rPr lang="fr-FR" dirty="0">
                  <a:solidFill>
                    <a:srgbClr val="363636"/>
                  </a:solidFill>
                </a:rPr>
                <a:t>Intégrité</a:t>
              </a:r>
            </a:p>
          </p:txBody>
        </p:sp>
        <p:pic>
          <p:nvPicPr>
            <p:cNvPr id="27" name="Graphique 26" descr="Diplôme">
              <a:extLst>
                <a:ext uri="{FF2B5EF4-FFF2-40B4-BE49-F238E27FC236}">
                  <a16:creationId xmlns:a16="http://schemas.microsoft.com/office/drawing/2014/main" id="{98667CC0-D6D9-4488-98C0-FE19F4F6EF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43526" y="5328808"/>
              <a:ext cx="914400" cy="914400"/>
            </a:xfrm>
            <a:prstGeom prst="rect">
              <a:avLst/>
            </a:prstGeom>
          </p:spPr>
        </p:pic>
      </p:grpSp>
      <p:grpSp>
        <p:nvGrpSpPr>
          <p:cNvPr id="9" name="Groupe 8">
            <a:extLst>
              <a:ext uri="{FF2B5EF4-FFF2-40B4-BE49-F238E27FC236}">
                <a16:creationId xmlns:a16="http://schemas.microsoft.com/office/drawing/2014/main" id="{F23AE5D4-DC08-4647-B66F-2D8CCD2D55ED}"/>
              </a:ext>
            </a:extLst>
          </p:cNvPr>
          <p:cNvGrpSpPr/>
          <p:nvPr/>
        </p:nvGrpSpPr>
        <p:grpSpPr>
          <a:xfrm>
            <a:off x="4155415" y="1711670"/>
            <a:ext cx="2258229" cy="914400"/>
            <a:chOff x="7205794" y="3367653"/>
            <a:chExt cx="2258229" cy="914400"/>
          </a:xfrm>
        </p:grpSpPr>
        <p:sp>
          <p:nvSpPr>
            <p:cNvPr id="44" name="ZoneTexte 43">
              <a:extLst>
                <a:ext uri="{FF2B5EF4-FFF2-40B4-BE49-F238E27FC236}">
                  <a16:creationId xmlns:a16="http://schemas.microsoft.com/office/drawing/2014/main" id="{337C6753-20A2-4AE7-8AFF-1A753AB1B4B5}"/>
                </a:ext>
              </a:extLst>
            </p:cNvPr>
            <p:cNvSpPr txBox="1"/>
            <p:nvPr/>
          </p:nvSpPr>
          <p:spPr>
            <a:xfrm>
              <a:off x="8120194" y="3640187"/>
              <a:ext cx="1343829" cy="369332"/>
            </a:xfrm>
            <a:prstGeom prst="rect">
              <a:avLst/>
            </a:prstGeom>
            <a:noFill/>
          </p:spPr>
          <p:txBody>
            <a:bodyPr wrap="none" rtlCol="0">
              <a:spAutoFit/>
            </a:bodyPr>
            <a:lstStyle/>
            <a:p>
              <a:r>
                <a:rPr lang="fr-FR" dirty="0">
                  <a:solidFill>
                    <a:srgbClr val="363636"/>
                  </a:solidFill>
                </a:rPr>
                <a:t>Authenticité</a:t>
              </a:r>
            </a:p>
          </p:txBody>
        </p:sp>
        <p:pic>
          <p:nvPicPr>
            <p:cNvPr id="29" name="Graphique 28" descr="Clé">
              <a:extLst>
                <a:ext uri="{FF2B5EF4-FFF2-40B4-BE49-F238E27FC236}">
                  <a16:creationId xmlns:a16="http://schemas.microsoft.com/office/drawing/2014/main" id="{0533DF16-55E9-4D58-9BF1-0382715B25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05794" y="3367653"/>
              <a:ext cx="914400" cy="914400"/>
            </a:xfrm>
            <a:prstGeom prst="rect">
              <a:avLst/>
            </a:prstGeom>
          </p:spPr>
        </p:pic>
      </p:grpSp>
      <p:grpSp>
        <p:nvGrpSpPr>
          <p:cNvPr id="4" name="Groupe 3">
            <a:extLst>
              <a:ext uri="{FF2B5EF4-FFF2-40B4-BE49-F238E27FC236}">
                <a16:creationId xmlns:a16="http://schemas.microsoft.com/office/drawing/2014/main" id="{9D1B1843-B987-4DAF-B678-89438C775A7B}"/>
              </a:ext>
            </a:extLst>
          </p:cNvPr>
          <p:cNvGrpSpPr/>
          <p:nvPr/>
        </p:nvGrpSpPr>
        <p:grpSpPr>
          <a:xfrm>
            <a:off x="7889755" y="4079758"/>
            <a:ext cx="3411662" cy="1614907"/>
            <a:chOff x="7287285" y="1095768"/>
            <a:chExt cx="3411662" cy="1614907"/>
          </a:xfrm>
        </p:grpSpPr>
        <p:sp>
          <p:nvSpPr>
            <p:cNvPr id="30" name="ZoneTexte 29">
              <a:extLst>
                <a:ext uri="{FF2B5EF4-FFF2-40B4-BE49-F238E27FC236}">
                  <a16:creationId xmlns:a16="http://schemas.microsoft.com/office/drawing/2014/main" id="{7FD02A3F-CCD8-4701-AC4E-39E1C3D1D39D}"/>
                </a:ext>
              </a:extLst>
            </p:cNvPr>
            <p:cNvSpPr txBox="1"/>
            <p:nvPr/>
          </p:nvSpPr>
          <p:spPr>
            <a:xfrm>
              <a:off x="7441700" y="1816865"/>
              <a:ext cx="3257247" cy="646331"/>
            </a:xfrm>
            <a:prstGeom prst="rect">
              <a:avLst/>
            </a:prstGeom>
            <a:noFill/>
          </p:spPr>
          <p:txBody>
            <a:bodyPr wrap="square" rtlCol="0">
              <a:spAutoFit/>
            </a:bodyPr>
            <a:lstStyle/>
            <a:p>
              <a:r>
                <a:rPr lang="fr-FR" dirty="0">
                  <a:solidFill>
                    <a:srgbClr val="363636"/>
                  </a:solidFill>
                </a:rPr>
                <a:t>Gestion des droits d’accès aux ressources informatiques</a:t>
              </a:r>
            </a:p>
          </p:txBody>
        </p:sp>
        <p:sp>
          <p:nvSpPr>
            <p:cNvPr id="33" name="Rectangle : coins arrondis 32">
              <a:extLst>
                <a:ext uri="{FF2B5EF4-FFF2-40B4-BE49-F238E27FC236}">
                  <a16:creationId xmlns:a16="http://schemas.microsoft.com/office/drawing/2014/main" id="{5D8C6124-5A6C-4040-9754-31F5164649EC}"/>
                </a:ext>
              </a:extLst>
            </p:cNvPr>
            <p:cNvSpPr/>
            <p:nvPr/>
          </p:nvSpPr>
          <p:spPr>
            <a:xfrm>
              <a:off x="7287285" y="1616830"/>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35" name="Connecteur droit avec flèche 34">
              <a:extLst>
                <a:ext uri="{FF2B5EF4-FFF2-40B4-BE49-F238E27FC236}">
                  <a16:creationId xmlns:a16="http://schemas.microsoft.com/office/drawing/2014/main" id="{3BC4C35C-C19E-403D-B5B1-53D302C9BB06}"/>
                </a:ext>
              </a:extLst>
            </p:cNvPr>
            <p:cNvCxnSpPr>
              <a:cxnSpLocks/>
            </p:cNvCxnSpPr>
            <p:nvPr/>
          </p:nvCxnSpPr>
          <p:spPr>
            <a:xfrm>
              <a:off x="8599055" y="1095768"/>
              <a:ext cx="341745" cy="43707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5" name="Groupe 4">
            <a:extLst>
              <a:ext uri="{FF2B5EF4-FFF2-40B4-BE49-F238E27FC236}">
                <a16:creationId xmlns:a16="http://schemas.microsoft.com/office/drawing/2014/main" id="{E17647D2-F600-40C9-AF4F-BCCF2105568D}"/>
              </a:ext>
            </a:extLst>
          </p:cNvPr>
          <p:cNvGrpSpPr/>
          <p:nvPr/>
        </p:nvGrpSpPr>
        <p:grpSpPr>
          <a:xfrm>
            <a:off x="6509463" y="1809714"/>
            <a:ext cx="4212399" cy="1093845"/>
            <a:chOff x="7183939" y="4633142"/>
            <a:chExt cx="4212399" cy="1093845"/>
          </a:xfrm>
        </p:grpSpPr>
        <p:sp>
          <p:nvSpPr>
            <p:cNvPr id="52" name="ZoneTexte 51">
              <a:extLst>
                <a:ext uri="{FF2B5EF4-FFF2-40B4-BE49-F238E27FC236}">
                  <a16:creationId xmlns:a16="http://schemas.microsoft.com/office/drawing/2014/main" id="{E4344F24-9FCC-4380-B3F4-C6C79AF43BD4}"/>
                </a:ext>
              </a:extLst>
            </p:cNvPr>
            <p:cNvSpPr txBox="1"/>
            <p:nvPr/>
          </p:nvSpPr>
          <p:spPr>
            <a:xfrm>
              <a:off x="8139091" y="4856900"/>
              <a:ext cx="3257247" cy="646331"/>
            </a:xfrm>
            <a:prstGeom prst="rect">
              <a:avLst/>
            </a:prstGeom>
            <a:noFill/>
          </p:spPr>
          <p:txBody>
            <a:bodyPr wrap="square" rtlCol="0">
              <a:spAutoFit/>
            </a:bodyPr>
            <a:lstStyle/>
            <a:p>
              <a:r>
                <a:rPr lang="fr-FR" dirty="0">
                  <a:solidFill>
                    <a:srgbClr val="363636"/>
                  </a:solidFill>
                </a:rPr>
                <a:t>Authentification des utilisateurs et des documents</a:t>
              </a:r>
            </a:p>
          </p:txBody>
        </p:sp>
        <p:sp>
          <p:nvSpPr>
            <p:cNvPr id="56" name="Rectangle : coins arrondis 55">
              <a:extLst>
                <a:ext uri="{FF2B5EF4-FFF2-40B4-BE49-F238E27FC236}">
                  <a16:creationId xmlns:a16="http://schemas.microsoft.com/office/drawing/2014/main" id="{7CACE551-7F49-49CF-A42D-F0CA2AF742EB}"/>
                </a:ext>
              </a:extLst>
            </p:cNvPr>
            <p:cNvSpPr/>
            <p:nvPr/>
          </p:nvSpPr>
          <p:spPr>
            <a:xfrm>
              <a:off x="7973987" y="4633142"/>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avec flèche 36">
              <a:extLst>
                <a:ext uri="{FF2B5EF4-FFF2-40B4-BE49-F238E27FC236}">
                  <a16:creationId xmlns:a16="http://schemas.microsoft.com/office/drawing/2014/main" id="{A4FC617B-7DD9-4FA7-B63F-9D275175C22C}"/>
                </a:ext>
              </a:extLst>
            </p:cNvPr>
            <p:cNvCxnSpPr>
              <a:cxnSpLocks/>
            </p:cNvCxnSpPr>
            <p:nvPr/>
          </p:nvCxnSpPr>
          <p:spPr>
            <a:xfrm flipV="1">
              <a:off x="7183939" y="4992298"/>
              <a:ext cx="674727" cy="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3" name="Groupe 2">
            <a:extLst>
              <a:ext uri="{FF2B5EF4-FFF2-40B4-BE49-F238E27FC236}">
                <a16:creationId xmlns:a16="http://schemas.microsoft.com/office/drawing/2014/main" id="{5B08B5C4-7292-44C9-AC0B-269EFE1C8E5F}"/>
              </a:ext>
            </a:extLst>
          </p:cNvPr>
          <p:cNvGrpSpPr/>
          <p:nvPr/>
        </p:nvGrpSpPr>
        <p:grpSpPr>
          <a:xfrm>
            <a:off x="175637" y="1830110"/>
            <a:ext cx="3411420" cy="1729389"/>
            <a:chOff x="175637" y="1830110"/>
            <a:chExt cx="3411420" cy="1729389"/>
          </a:xfrm>
        </p:grpSpPr>
        <p:sp>
          <p:nvSpPr>
            <p:cNvPr id="54" name="ZoneTexte 53">
              <a:extLst>
                <a:ext uri="{FF2B5EF4-FFF2-40B4-BE49-F238E27FC236}">
                  <a16:creationId xmlns:a16="http://schemas.microsoft.com/office/drawing/2014/main" id="{BFA19DE9-6C9F-473E-9633-A665BABC41CE}"/>
                </a:ext>
              </a:extLst>
            </p:cNvPr>
            <p:cNvSpPr txBox="1"/>
            <p:nvPr/>
          </p:nvSpPr>
          <p:spPr>
            <a:xfrm>
              <a:off x="329810" y="2050411"/>
              <a:ext cx="3257247" cy="646331"/>
            </a:xfrm>
            <a:prstGeom prst="rect">
              <a:avLst/>
            </a:prstGeom>
            <a:noFill/>
          </p:spPr>
          <p:txBody>
            <a:bodyPr wrap="square" rtlCol="0">
              <a:spAutoFit/>
            </a:bodyPr>
            <a:lstStyle/>
            <a:p>
              <a:r>
                <a:rPr lang="fr-FR" dirty="0">
                  <a:solidFill>
                    <a:srgbClr val="363636"/>
                  </a:solidFill>
                </a:rPr>
                <a:t>Non interruption des accès aux ressources informatiques</a:t>
              </a:r>
            </a:p>
          </p:txBody>
        </p:sp>
        <p:sp>
          <p:nvSpPr>
            <p:cNvPr id="58" name="Rectangle : coins arrondis 57">
              <a:extLst>
                <a:ext uri="{FF2B5EF4-FFF2-40B4-BE49-F238E27FC236}">
                  <a16:creationId xmlns:a16="http://schemas.microsoft.com/office/drawing/2014/main" id="{7A0256C9-E373-4019-8943-9832C604F630}"/>
                </a:ext>
              </a:extLst>
            </p:cNvPr>
            <p:cNvSpPr/>
            <p:nvPr/>
          </p:nvSpPr>
          <p:spPr>
            <a:xfrm>
              <a:off x="175637" y="1830110"/>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63" name="Connecteur droit avec flèche 62">
              <a:extLst>
                <a:ext uri="{FF2B5EF4-FFF2-40B4-BE49-F238E27FC236}">
                  <a16:creationId xmlns:a16="http://schemas.microsoft.com/office/drawing/2014/main" id="{CAAF6FD4-0CDE-4184-BAF8-1EF466E95478}"/>
                </a:ext>
              </a:extLst>
            </p:cNvPr>
            <p:cNvCxnSpPr>
              <a:cxnSpLocks/>
            </p:cNvCxnSpPr>
            <p:nvPr/>
          </p:nvCxnSpPr>
          <p:spPr>
            <a:xfrm flipH="1" flipV="1">
              <a:off x="2495247" y="3110832"/>
              <a:ext cx="354197" cy="44866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6" name="Groupe 5">
            <a:extLst>
              <a:ext uri="{FF2B5EF4-FFF2-40B4-BE49-F238E27FC236}">
                <a16:creationId xmlns:a16="http://schemas.microsoft.com/office/drawing/2014/main" id="{3AA6857E-DCAE-4BCB-9D25-4400CE2E6F12}"/>
              </a:ext>
            </a:extLst>
          </p:cNvPr>
          <p:cNvGrpSpPr/>
          <p:nvPr/>
        </p:nvGrpSpPr>
        <p:grpSpPr>
          <a:xfrm>
            <a:off x="150261" y="4664643"/>
            <a:ext cx="4097418" cy="1093845"/>
            <a:chOff x="150261" y="4664643"/>
            <a:chExt cx="4097418" cy="1093845"/>
          </a:xfrm>
        </p:grpSpPr>
        <p:sp>
          <p:nvSpPr>
            <p:cNvPr id="53" name="ZoneTexte 52">
              <a:extLst>
                <a:ext uri="{FF2B5EF4-FFF2-40B4-BE49-F238E27FC236}">
                  <a16:creationId xmlns:a16="http://schemas.microsoft.com/office/drawing/2014/main" id="{6F153C59-8ECF-4FED-AF8F-8A5823499476}"/>
                </a:ext>
              </a:extLst>
            </p:cNvPr>
            <p:cNvSpPr txBox="1"/>
            <p:nvPr/>
          </p:nvSpPr>
          <p:spPr>
            <a:xfrm>
              <a:off x="320108" y="4900979"/>
              <a:ext cx="3257247" cy="646331"/>
            </a:xfrm>
            <a:prstGeom prst="rect">
              <a:avLst/>
            </a:prstGeom>
            <a:noFill/>
          </p:spPr>
          <p:txBody>
            <a:bodyPr wrap="square" rtlCol="0">
              <a:spAutoFit/>
            </a:bodyPr>
            <a:lstStyle/>
            <a:p>
              <a:r>
                <a:rPr lang="fr-FR" dirty="0">
                  <a:solidFill>
                    <a:srgbClr val="363636"/>
                  </a:solidFill>
                </a:rPr>
                <a:t>Non altération des données (accidentelles ou malveillantes)</a:t>
              </a:r>
            </a:p>
          </p:txBody>
        </p:sp>
        <p:sp>
          <p:nvSpPr>
            <p:cNvPr id="57" name="Rectangle : coins arrondis 56">
              <a:extLst>
                <a:ext uri="{FF2B5EF4-FFF2-40B4-BE49-F238E27FC236}">
                  <a16:creationId xmlns:a16="http://schemas.microsoft.com/office/drawing/2014/main" id="{FAB437C2-BCF0-4F61-93E7-626977FA2B07}"/>
                </a:ext>
              </a:extLst>
            </p:cNvPr>
            <p:cNvSpPr/>
            <p:nvPr/>
          </p:nvSpPr>
          <p:spPr>
            <a:xfrm>
              <a:off x="150261" y="4664643"/>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81" name="Connecteur droit avec flèche 80">
              <a:extLst>
                <a:ext uri="{FF2B5EF4-FFF2-40B4-BE49-F238E27FC236}">
                  <a16:creationId xmlns:a16="http://schemas.microsoft.com/office/drawing/2014/main" id="{6988DF25-4A6E-4840-A9DC-3EFB91052C8B}"/>
                </a:ext>
              </a:extLst>
            </p:cNvPr>
            <p:cNvCxnSpPr>
              <a:cxnSpLocks/>
              <a:endCxn id="53" idx="3"/>
            </p:cNvCxnSpPr>
            <p:nvPr/>
          </p:nvCxnSpPr>
          <p:spPr>
            <a:xfrm flipH="1" flipV="1">
              <a:off x="3577355" y="5224145"/>
              <a:ext cx="670324" cy="25419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1592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pPr>
              <a:spcAft>
                <a:spcPts val="300"/>
              </a:spcAft>
              <a:tabLst>
                <a:tab pos="355600" algn="l"/>
              </a:tabLst>
              <a:defRPr/>
            </a:pPr>
            <a:r>
              <a:rPr lang="fr-FR" altLang="fr-FR" dirty="0">
                <a:solidFill>
                  <a:srgbClr val="363636"/>
                </a:solidFill>
              </a:rPr>
              <a:t>La Sécurité du Système d’Information</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oneTexte 31">
            <a:extLst>
              <a:ext uri="{FF2B5EF4-FFF2-40B4-BE49-F238E27FC236}">
                <a16:creationId xmlns:a16="http://schemas.microsoft.com/office/drawing/2014/main" id="{F4AB6B6B-A0DA-4759-B7B1-99A93D6D68D9}"/>
              </a:ext>
            </a:extLst>
          </p:cNvPr>
          <p:cNvSpPr txBox="1"/>
          <p:nvPr/>
        </p:nvSpPr>
        <p:spPr>
          <a:xfrm>
            <a:off x="885095" y="1027165"/>
            <a:ext cx="6439338" cy="523220"/>
          </a:xfrm>
          <a:prstGeom prst="rect">
            <a:avLst/>
          </a:prstGeom>
          <a:noFill/>
        </p:spPr>
        <p:txBody>
          <a:bodyPr wrap="square" rtlCol="0">
            <a:spAutoFit/>
          </a:bodyPr>
          <a:lstStyle/>
          <a:p>
            <a:r>
              <a:rPr lang="fr-FR" sz="2800" dirty="0">
                <a:solidFill>
                  <a:srgbClr val="FF3300"/>
                </a:solidFill>
              </a:rPr>
              <a:t>Les mesures de sécurité</a:t>
            </a:r>
          </a:p>
        </p:txBody>
      </p:sp>
      <p:pic>
        <p:nvPicPr>
          <p:cNvPr id="20" name="Graphique 19" descr="Cercles avec lignes">
            <a:extLst>
              <a:ext uri="{FF2B5EF4-FFF2-40B4-BE49-F238E27FC236}">
                <a16:creationId xmlns:a16="http://schemas.microsoft.com/office/drawing/2014/main" id="{E4172406-9279-4B84-8209-CBFB3459F3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2180" y="1919771"/>
            <a:ext cx="3851919" cy="3851919"/>
          </a:xfrm>
          <a:prstGeom prst="rect">
            <a:avLst/>
          </a:prstGeom>
        </p:spPr>
      </p:pic>
      <p:grpSp>
        <p:nvGrpSpPr>
          <p:cNvPr id="14" name="Groupe 13">
            <a:extLst>
              <a:ext uri="{FF2B5EF4-FFF2-40B4-BE49-F238E27FC236}">
                <a16:creationId xmlns:a16="http://schemas.microsoft.com/office/drawing/2014/main" id="{5016DC42-1B6E-4D41-BF63-E5B7002123CE}"/>
              </a:ext>
            </a:extLst>
          </p:cNvPr>
          <p:cNvGrpSpPr/>
          <p:nvPr/>
        </p:nvGrpSpPr>
        <p:grpSpPr>
          <a:xfrm>
            <a:off x="3830329" y="1592735"/>
            <a:ext cx="2265671" cy="914400"/>
            <a:chOff x="3830329" y="1592735"/>
            <a:chExt cx="2265671" cy="914400"/>
          </a:xfrm>
        </p:grpSpPr>
        <p:sp>
          <p:nvSpPr>
            <p:cNvPr id="21" name="ZoneTexte 20">
              <a:extLst>
                <a:ext uri="{FF2B5EF4-FFF2-40B4-BE49-F238E27FC236}">
                  <a16:creationId xmlns:a16="http://schemas.microsoft.com/office/drawing/2014/main" id="{282ED7C1-4B52-40C2-B436-EB5934F79AFE}"/>
                </a:ext>
              </a:extLst>
            </p:cNvPr>
            <p:cNvSpPr txBox="1"/>
            <p:nvPr/>
          </p:nvSpPr>
          <p:spPr>
            <a:xfrm>
              <a:off x="4959150" y="1939958"/>
              <a:ext cx="1136850" cy="369332"/>
            </a:xfrm>
            <a:prstGeom prst="rect">
              <a:avLst/>
            </a:prstGeom>
            <a:noFill/>
          </p:spPr>
          <p:txBody>
            <a:bodyPr wrap="none" rtlCol="0">
              <a:spAutoFit/>
            </a:bodyPr>
            <a:lstStyle/>
            <a:p>
              <a:r>
                <a:rPr lang="fr-FR" dirty="0">
                  <a:solidFill>
                    <a:srgbClr val="363636"/>
                  </a:solidFill>
                  <a:ea typeface="Verdana" panose="020B0604030504040204" pitchFamily="34" charset="0"/>
                </a:rPr>
                <a:t>Juridiques</a:t>
              </a:r>
            </a:p>
          </p:txBody>
        </p:sp>
        <p:pic>
          <p:nvPicPr>
            <p:cNvPr id="4" name="Graphique 3" descr="Marteau de président">
              <a:extLst>
                <a:ext uri="{FF2B5EF4-FFF2-40B4-BE49-F238E27FC236}">
                  <a16:creationId xmlns:a16="http://schemas.microsoft.com/office/drawing/2014/main" id="{C17172D6-5990-4926-B765-86AE64AC8B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30329" y="1592735"/>
              <a:ext cx="914400" cy="914400"/>
            </a:xfrm>
            <a:prstGeom prst="rect">
              <a:avLst/>
            </a:prstGeom>
          </p:spPr>
        </p:pic>
      </p:grpSp>
      <p:grpSp>
        <p:nvGrpSpPr>
          <p:cNvPr id="12" name="Groupe 11">
            <a:extLst>
              <a:ext uri="{FF2B5EF4-FFF2-40B4-BE49-F238E27FC236}">
                <a16:creationId xmlns:a16="http://schemas.microsoft.com/office/drawing/2014/main" id="{4A32A2B5-BF61-4A88-A885-8AED697151A4}"/>
              </a:ext>
            </a:extLst>
          </p:cNvPr>
          <p:cNvGrpSpPr/>
          <p:nvPr/>
        </p:nvGrpSpPr>
        <p:grpSpPr>
          <a:xfrm>
            <a:off x="7192274" y="3237643"/>
            <a:ext cx="2162873" cy="914400"/>
            <a:chOff x="7192274" y="3237643"/>
            <a:chExt cx="2162873" cy="914400"/>
          </a:xfrm>
        </p:grpSpPr>
        <p:sp>
          <p:nvSpPr>
            <p:cNvPr id="44" name="ZoneTexte 43">
              <a:extLst>
                <a:ext uri="{FF2B5EF4-FFF2-40B4-BE49-F238E27FC236}">
                  <a16:creationId xmlns:a16="http://schemas.microsoft.com/office/drawing/2014/main" id="{337C6753-20A2-4AE7-8AFF-1A753AB1B4B5}"/>
                </a:ext>
              </a:extLst>
            </p:cNvPr>
            <p:cNvSpPr txBox="1"/>
            <p:nvPr/>
          </p:nvSpPr>
          <p:spPr>
            <a:xfrm>
              <a:off x="8120194" y="3640187"/>
              <a:ext cx="1234953" cy="369332"/>
            </a:xfrm>
            <a:prstGeom prst="rect">
              <a:avLst/>
            </a:prstGeom>
            <a:noFill/>
          </p:spPr>
          <p:txBody>
            <a:bodyPr wrap="none" rtlCol="0">
              <a:spAutoFit/>
            </a:bodyPr>
            <a:lstStyle/>
            <a:p>
              <a:r>
                <a:rPr lang="fr-FR" dirty="0">
                  <a:solidFill>
                    <a:srgbClr val="363636"/>
                  </a:solidFill>
                  <a:ea typeface="Verdana" panose="020B0604030504040204" pitchFamily="34" charset="0"/>
                </a:rPr>
                <a:t>Techniques</a:t>
              </a:r>
            </a:p>
          </p:txBody>
        </p:sp>
        <p:pic>
          <p:nvPicPr>
            <p:cNvPr id="6" name="Graphique 5" descr="Caméra de sécurité">
              <a:extLst>
                <a:ext uri="{FF2B5EF4-FFF2-40B4-BE49-F238E27FC236}">
                  <a16:creationId xmlns:a16="http://schemas.microsoft.com/office/drawing/2014/main" id="{E9D36284-3F03-45BB-AC57-0D027E50F0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92274" y="3237643"/>
              <a:ext cx="914400" cy="914400"/>
            </a:xfrm>
            <a:prstGeom prst="rect">
              <a:avLst/>
            </a:prstGeom>
          </p:spPr>
        </p:pic>
      </p:grpSp>
      <p:grpSp>
        <p:nvGrpSpPr>
          <p:cNvPr id="5" name="Groupe 4">
            <a:extLst>
              <a:ext uri="{FF2B5EF4-FFF2-40B4-BE49-F238E27FC236}">
                <a16:creationId xmlns:a16="http://schemas.microsoft.com/office/drawing/2014/main" id="{93B537C4-6AD6-4E81-904E-5A91AC6468F8}"/>
              </a:ext>
            </a:extLst>
          </p:cNvPr>
          <p:cNvGrpSpPr/>
          <p:nvPr/>
        </p:nvGrpSpPr>
        <p:grpSpPr>
          <a:xfrm>
            <a:off x="991941" y="3237444"/>
            <a:ext cx="2838388" cy="914400"/>
            <a:chOff x="991941" y="3237444"/>
            <a:chExt cx="2838388" cy="914400"/>
          </a:xfrm>
        </p:grpSpPr>
        <p:sp>
          <p:nvSpPr>
            <p:cNvPr id="46" name="ZoneTexte 45">
              <a:extLst>
                <a:ext uri="{FF2B5EF4-FFF2-40B4-BE49-F238E27FC236}">
                  <a16:creationId xmlns:a16="http://schemas.microsoft.com/office/drawing/2014/main" id="{E20FE8AF-6CB0-4EFB-AEB6-F652B1EB65E7}"/>
                </a:ext>
              </a:extLst>
            </p:cNvPr>
            <p:cNvSpPr txBox="1"/>
            <p:nvPr/>
          </p:nvSpPr>
          <p:spPr>
            <a:xfrm>
              <a:off x="1906341" y="3661064"/>
              <a:ext cx="1923988" cy="369332"/>
            </a:xfrm>
            <a:prstGeom prst="rect">
              <a:avLst/>
            </a:prstGeom>
            <a:noFill/>
          </p:spPr>
          <p:txBody>
            <a:bodyPr wrap="none" rtlCol="0">
              <a:spAutoFit/>
            </a:bodyPr>
            <a:lstStyle/>
            <a:p>
              <a:r>
                <a:rPr lang="fr-FR" dirty="0">
                  <a:solidFill>
                    <a:srgbClr val="363636"/>
                  </a:solidFill>
                  <a:ea typeface="Verdana" panose="020B0604030504040204" pitchFamily="34" charset="0"/>
                </a:rPr>
                <a:t>Organisationnelles</a:t>
              </a:r>
            </a:p>
          </p:txBody>
        </p:sp>
        <p:pic>
          <p:nvPicPr>
            <p:cNvPr id="8" name="Graphique 7" descr="Liste de vérification (droite à gauche)">
              <a:extLst>
                <a:ext uri="{FF2B5EF4-FFF2-40B4-BE49-F238E27FC236}">
                  <a16:creationId xmlns:a16="http://schemas.microsoft.com/office/drawing/2014/main" id="{9A38AF60-206A-41EC-87E1-4689348C2A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1941" y="3237444"/>
              <a:ext cx="914400" cy="914400"/>
            </a:xfrm>
            <a:prstGeom prst="rect">
              <a:avLst/>
            </a:prstGeom>
          </p:spPr>
        </p:pic>
      </p:grpSp>
      <p:grpSp>
        <p:nvGrpSpPr>
          <p:cNvPr id="9" name="Groupe 8">
            <a:extLst>
              <a:ext uri="{FF2B5EF4-FFF2-40B4-BE49-F238E27FC236}">
                <a16:creationId xmlns:a16="http://schemas.microsoft.com/office/drawing/2014/main" id="{3EC9A7BC-D9D5-42F1-93B3-32F6560BFE4A}"/>
              </a:ext>
            </a:extLst>
          </p:cNvPr>
          <p:cNvGrpSpPr/>
          <p:nvPr/>
        </p:nvGrpSpPr>
        <p:grpSpPr>
          <a:xfrm>
            <a:off x="3743948" y="5142029"/>
            <a:ext cx="2417890" cy="914400"/>
            <a:chOff x="3743948" y="5142029"/>
            <a:chExt cx="2417890" cy="914400"/>
          </a:xfrm>
        </p:grpSpPr>
        <p:sp>
          <p:nvSpPr>
            <p:cNvPr id="45" name="ZoneTexte 44">
              <a:extLst>
                <a:ext uri="{FF2B5EF4-FFF2-40B4-BE49-F238E27FC236}">
                  <a16:creationId xmlns:a16="http://schemas.microsoft.com/office/drawing/2014/main" id="{B50534B3-3B94-43B2-8AA0-9E41D1E64C7B}"/>
                </a:ext>
              </a:extLst>
            </p:cNvPr>
            <p:cNvSpPr txBox="1"/>
            <p:nvPr/>
          </p:nvSpPr>
          <p:spPr>
            <a:xfrm>
              <a:off x="5036209" y="5536510"/>
              <a:ext cx="1125629" cy="369332"/>
            </a:xfrm>
            <a:prstGeom prst="rect">
              <a:avLst/>
            </a:prstGeom>
            <a:noFill/>
          </p:spPr>
          <p:txBody>
            <a:bodyPr wrap="none" rtlCol="0">
              <a:spAutoFit/>
            </a:bodyPr>
            <a:lstStyle/>
            <a:p>
              <a:r>
                <a:rPr lang="fr-FR" dirty="0">
                  <a:solidFill>
                    <a:srgbClr val="363636"/>
                  </a:solidFill>
                  <a:ea typeface="Verdana" panose="020B0604030504040204" pitchFamily="34" charset="0"/>
                </a:rPr>
                <a:t>Humaines</a:t>
              </a:r>
            </a:p>
          </p:txBody>
        </p:sp>
        <p:pic>
          <p:nvPicPr>
            <p:cNvPr id="10" name="Graphique 9" descr="Salle de classe">
              <a:extLst>
                <a:ext uri="{FF2B5EF4-FFF2-40B4-BE49-F238E27FC236}">
                  <a16:creationId xmlns:a16="http://schemas.microsoft.com/office/drawing/2014/main" id="{FB0ECDE6-3F11-4000-95B5-5FCD2D9AE5E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43948" y="5142029"/>
              <a:ext cx="914400" cy="914400"/>
            </a:xfrm>
            <a:prstGeom prst="rect">
              <a:avLst/>
            </a:prstGeom>
          </p:spPr>
        </p:pic>
      </p:grpSp>
      <p:grpSp>
        <p:nvGrpSpPr>
          <p:cNvPr id="13" name="Groupe 12">
            <a:extLst>
              <a:ext uri="{FF2B5EF4-FFF2-40B4-BE49-F238E27FC236}">
                <a16:creationId xmlns:a16="http://schemas.microsoft.com/office/drawing/2014/main" id="{24CF52C6-AD6E-4604-B0E0-2A1500465093}"/>
              </a:ext>
            </a:extLst>
          </p:cNvPr>
          <p:cNvGrpSpPr/>
          <p:nvPr/>
        </p:nvGrpSpPr>
        <p:grpSpPr>
          <a:xfrm>
            <a:off x="6440758" y="1616830"/>
            <a:ext cx="4270588" cy="1093845"/>
            <a:chOff x="6440758" y="1616830"/>
            <a:chExt cx="4270588" cy="1093845"/>
          </a:xfrm>
        </p:grpSpPr>
        <p:sp>
          <p:nvSpPr>
            <p:cNvPr id="61" name="ZoneTexte 60">
              <a:extLst>
                <a:ext uri="{FF2B5EF4-FFF2-40B4-BE49-F238E27FC236}">
                  <a16:creationId xmlns:a16="http://schemas.microsoft.com/office/drawing/2014/main" id="{EF098283-B2E9-43DC-8AE8-9A0579F5C95F}"/>
                </a:ext>
              </a:extLst>
            </p:cNvPr>
            <p:cNvSpPr txBox="1"/>
            <p:nvPr/>
          </p:nvSpPr>
          <p:spPr>
            <a:xfrm>
              <a:off x="7454099" y="1678813"/>
              <a:ext cx="3257247" cy="923330"/>
            </a:xfrm>
            <a:prstGeom prst="rect">
              <a:avLst/>
            </a:prstGeom>
            <a:noFill/>
          </p:spPr>
          <p:txBody>
            <a:bodyPr wrap="square" rtlCol="0">
              <a:spAutoFit/>
            </a:bodyPr>
            <a:lstStyle/>
            <a:p>
              <a:r>
                <a:rPr lang="fr-FR" dirty="0">
                  <a:solidFill>
                    <a:srgbClr val="363636"/>
                  </a:solidFill>
                  <a:ea typeface="Verdana" panose="020B0604030504040204" pitchFamily="34" charset="0"/>
                </a:rPr>
                <a:t>Charte informatique</a:t>
              </a:r>
            </a:p>
            <a:p>
              <a:r>
                <a:rPr lang="fr-FR" dirty="0">
                  <a:solidFill>
                    <a:srgbClr val="363636"/>
                  </a:solidFill>
                  <a:ea typeface="Verdana" panose="020B0604030504040204" pitchFamily="34" charset="0"/>
                </a:rPr>
                <a:t>PSSI état</a:t>
              </a:r>
            </a:p>
            <a:p>
              <a:r>
                <a:rPr lang="fr-FR" dirty="0">
                  <a:solidFill>
                    <a:srgbClr val="363636"/>
                  </a:solidFill>
                  <a:ea typeface="Verdana" panose="020B0604030504040204" pitchFamily="34" charset="0"/>
                </a:rPr>
                <a:t>PSSI établissement</a:t>
              </a:r>
            </a:p>
          </p:txBody>
        </p:sp>
        <p:sp>
          <p:nvSpPr>
            <p:cNvPr id="81" name="Rectangle : coins arrondis 80">
              <a:extLst>
                <a:ext uri="{FF2B5EF4-FFF2-40B4-BE49-F238E27FC236}">
                  <a16:creationId xmlns:a16="http://schemas.microsoft.com/office/drawing/2014/main" id="{1A208551-F0FB-4DED-B0D2-5953559EE1C0}"/>
                </a:ext>
              </a:extLst>
            </p:cNvPr>
            <p:cNvSpPr/>
            <p:nvPr/>
          </p:nvSpPr>
          <p:spPr>
            <a:xfrm>
              <a:off x="7287285" y="1616830"/>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85" name="Connecteur droit avec flèche 84">
              <a:extLst>
                <a:ext uri="{FF2B5EF4-FFF2-40B4-BE49-F238E27FC236}">
                  <a16:creationId xmlns:a16="http://schemas.microsoft.com/office/drawing/2014/main" id="{387094C3-C175-4715-A617-F22FB7DE1835}"/>
                </a:ext>
              </a:extLst>
            </p:cNvPr>
            <p:cNvCxnSpPr/>
            <p:nvPr/>
          </p:nvCxnSpPr>
          <p:spPr>
            <a:xfrm>
              <a:off x="6440758" y="2118755"/>
              <a:ext cx="765036"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11" name="Groupe 10">
            <a:extLst>
              <a:ext uri="{FF2B5EF4-FFF2-40B4-BE49-F238E27FC236}">
                <a16:creationId xmlns:a16="http://schemas.microsoft.com/office/drawing/2014/main" id="{F34C0F7D-363F-401C-9E70-853EBA0384CE}"/>
              </a:ext>
            </a:extLst>
          </p:cNvPr>
          <p:cNvGrpSpPr/>
          <p:nvPr/>
        </p:nvGrpSpPr>
        <p:grpSpPr>
          <a:xfrm>
            <a:off x="7973987" y="4009519"/>
            <a:ext cx="3349664" cy="1717468"/>
            <a:chOff x="7973987" y="4009519"/>
            <a:chExt cx="3349664" cy="1717468"/>
          </a:xfrm>
        </p:grpSpPr>
        <p:sp>
          <p:nvSpPr>
            <p:cNvPr id="62" name="ZoneTexte 61">
              <a:extLst>
                <a:ext uri="{FF2B5EF4-FFF2-40B4-BE49-F238E27FC236}">
                  <a16:creationId xmlns:a16="http://schemas.microsoft.com/office/drawing/2014/main" id="{CD986E14-35E6-4145-A7CF-0406B4E76A46}"/>
                </a:ext>
              </a:extLst>
            </p:cNvPr>
            <p:cNvSpPr txBox="1"/>
            <p:nvPr/>
          </p:nvSpPr>
          <p:spPr>
            <a:xfrm>
              <a:off x="8066404" y="4702651"/>
              <a:ext cx="3257247" cy="923330"/>
            </a:xfrm>
            <a:prstGeom prst="rect">
              <a:avLst/>
            </a:prstGeom>
            <a:noFill/>
          </p:spPr>
          <p:txBody>
            <a:bodyPr wrap="square" rtlCol="0">
              <a:spAutoFit/>
            </a:bodyPr>
            <a:lstStyle/>
            <a:p>
              <a:r>
                <a:rPr lang="fr-FR" dirty="0">
                  <a:solidFill>
                    <a:srgbClr val="363636"/>
                  </a:solidFill>
                  <a:ea typeface="Verdana" panose="020B0604030504040204" pitchFamily="34" charset="0"/>
                </a:rPr>
                <a:t>Antivirus, Pare-feu, Chiffrement</a:t>
              </a:r>
            </a:p>
            <a:p>
              <a:r>
                <a:rPr lang="fr-FR" dirty="0">
                  <a:solidFill>
                    <a:srgbClr val="363636"/>
                  </a:solidFill>
                  <a:ea typeface="Verdana" panose="020B0604030504040204" pitchFamily="34" charset="0"/>
                </a:rPr>
                <a:t>Sauvegarde, Haute Disponibilité</a:t>
              </a:r>
            </a:p>
            <a:p>
              <a:r>
                <a:rPr lang="fr-FR" dirty="0">
                  <a:solidFill>
                    <a:srgbClr val="363636"/>
                  </a:solidFill>
                  <a:ea typeface="Verdana" panose="020B0604030504040204" pitchFamily="34" charset="0"/>
                </a:rPr>
                <a:t>Outils d’analyse et de traçage</a:t>
              </a:r>
            </a:p>
          </p:txBody>
        </p:sp>
        <p:sp>
          <p:nvSpPr>
            <p:cNvPr id="82" name="Rectangle : coins arrondis 81">
              <a:extLst>
                <a:ext uri="{FF2B5EF4-FFF2-40B4-BE49-F238E27FC236}">
                  <a16:creationId xmlns:a16="http://schemas.microsoft.com/office/drawing/2014/main" id="{52B97F7A-DCB0-43DC-AE2E-00EBCAC360FA}"/>
                </a:ext>
              </a:extLst>
            </p:cNvPr>
            <p:cNvSpPr/>
            <p:nvPr/>
          </p:nvSpPr>
          <p:spPr>
            <a:xfrm>
              <a:off x="7973987" y="4633142"/>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86" name="Connecteur droit avec flèche 85">
              <a:extLst>
                <a:ext uri="{FF2B5EF4-FFF2-40B4-BE49-F238E27FC236}">
                  <a16:creationId xmlns:a16="http://schemas.microsoft.com/office/drawing/2014/main" id="{E99A965E-C285-4394-853D-A96549C5E753}"/>
                </a:ext>
              </a:extLst>
            </p:cNvPr>
            <p:cNvCxnSpPr>
              <a:cxnSpLocks/>
            </p:cNvCxnSpPr>
            <p:nvPr/>
          </p:nvCxnSpPr>
          <p:spPr>
            <a:xfrm>
              <a:off x="9227127" y="4009519"/>
              <a:ext cx="332509" cy="47935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3" name="Groupe 2">
            <a:extLst>
              <a:ext uri="{FF2B5EF4-FFF2-40B4-BE49-F238E27FC236}">
                <a16:creationId xmlns:a16="http://schemas.microsoft.com/office/drawing/2014/main" id="{8DFC4238-780B-4DE8-8C03-363B2145EF50}"/>
              </a:ext>
            </a:extLst>
          </p:cNvPr>
          <p:cNvGrpSpPr/>
          <p:nvPr/>
        </p:nvGrpSpPr>
        <p:grpSpPr>
          <a:xfrm>
            <a:off x="175637" y="1830110"/>
            <a:ext cx="3436414" cy="1729389"/>
            <a:chOff x="175637" y="1830110"/>
            <a:chExt cx="3436414" cy="1729389"/>
          </a:xfrm>
        </p:grpSpPr>
        <p:sp>
          <p:nvSpPr>
            <p:cNvPr id="64" name="ZoneTexte 63">
              <a:extLst>
                <a:ext uri="{FF2B5EF4-FFF2-40B4-BE49-F238E27FC236}">
                  <a16:creationId xmlns:a16="http://schemas.microsoft.com/office/drawing/2014/main" id="{9C47AE4C-4172-4F09-9694-ADA7B8B93121}"/>
                </a:ext>
              </a:extLst>
            </p:cNvPr>
            <p:cNvSpPr txBox="1"/>
            <p:nvPr/>
          </p:nvSpPr>
          <p:spPr>
            <a:xfrm>
              <a:off x="200631" y="2042967"/>
              <a:ext cx="3411420" cy="646331"/>
            </a:xfrm>
            <a:prstGeom prst="rect">
              <a:avLst/>
            </a:prstGeom>
            <a:noFill/>
          </p:spPr>
          <p:txBody>
            <a:bodyPr wrap="square" rtlCol="0">
              <a:spAutoFit/>
            </a:bodyPr>
            <a:lstStyle/>
            <a:p>
              <a:r>
                <a:rPr lang="fr-FR" dirty="0">
                  <a:solidFill>
                    <a:srgbClr val="363636"/>
                  </a:solidFill>
                  <a:ea typeface="Verdana" panose="020B0604030504040204" pitchFamily="34" charset="0"/>
                </a:rPr>
                <a:t>Procédures d’arrivée et de départ</a:t>
              </a:r>
            </a:p>
            <a:p>
              <a:r>
                <a:rPr lang="fr-FR" dirty="0">
                  <a:solidFill>
                    <a:srgbClr val="363636"/>
                  </a:solidFill>
                  <a:ea typeface="Verdana" panose="020B0604030504040204" pitchFamily="34" charset="0"/>
                </a:rPr>
                <a:t>Revue annuelle des droits</a:t>
              </a:r>
            </a:p>
          </p:txBody>
        </p:sp>
        <p:sp>
          <p:nvSpPr>
            <p:cNvPr id="84" name="Rectangle : coins arrondis 83">
              <a:extLst>
                <a:ext uri="{FF2B5EF4-FFF2-40B4-BE49-F238E27FC236}">
                  <a16:creationId xmlns:a16="http://schemas.microsoft.com/office/drawing/2014/main" id="{722BCB31-B37A-4C8F-B85B-C828E3ACB9A5}"/>
                </a:ext>
              </a:extLst>
            </p:cNvPr>
            <p:cNvSpPr/>
            <p:nvPr/>
          </p:nvSpPr>
          <p:spPr>
            <a:xfrm>
              <a:off x="175637" y="1830110"/>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87" name="Connecteur droit avec flèche 86">
              <a:extLst>
                <a:ext uri="{FF2B5EF4-FFF2-40B4-BE49-F238E27FC236}">
                  <a16:creationId xmlns:a16="http://schemas.microsoft.com/office/drawing/2014/main" id="{0F9DF1A2-5224-490A-9279-32030DD1804A}"/>
                </a:ext>
              </a:extLst>
            </p:cNvPr>
            <p:cNvCxnSpPr>
              <a:cxnSpLocks/>
            </p:cNvCxnSpPr>
            <p:nvPr/>
          </p:nvCxnSpPr>
          <p:spPr>
            <a:xfrm flipH="1" flipV="1">
              <a:off x="2495247" y="3110832"/>
              <a:ext cx="354197" cy="44866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7" name="Groupe 6">
            <a:extLst>
              <a:ext uri="{FF2B5EF4-FFF2-40B4-BE49-F238E27FC236}">
                <a16:creationId xmlns:a16="http://schemas.microsoft.com/office/drawing/2014/main" id="{5D8E2391-4EA3-43D3-9933-0B2519575114}"/>
              </a:ext>
            </a:extLst>
          </p:cNvPr>
          <p:cNvGrpSpPr/>
          <p:nvPr/>
        </p:nvGrpSpPr>
        <p:grpSpPr>
          <a:xfrm>
            <a:off x="150261" y="4664643"/>
            <a:ext cx="3680068" cy="1093845"/>
            <a:chOff x="150261" y="4664643"/>
            <a:chExt cx="3680068" cy="1093845"/>
          </a:xfrm>
        </p:grpSpPr>
        <p:sp>
          <p:nvSpPr>
            <p:cNvPr id="63" name="ZoneTexte 62">
              <a:extLst>
                <a:ext uri="{FF2B5EF4-FFF2-40B4-BE49-F238E27FC236}">
                  <a16:creationId xmlns:a16="http://schemas.microsoft.com/office/drawing/2014/main" id="{B36C6AE4-E59A-4CF5-ABC2-F9D0A593BFD3}"/>
                </a:ext>
              </a:extLst>
            </p:cNvPr>
            <p:cNvSpPr txBox="1"/>
            <p:nvPr/>
          </p:nvSpPr>
          <p:spPr>
            <a:xfrm>
              <a:off x="745352" y="4725819"/>
              <a:ext cx="2487640" cy="923330"/>
            </a:xfrm>
            <a:prstGeom prst="rect">
              <a:avLst/>
            </a:prstGeom>
            <a:noFill/>
          </p:spPr>
          <p:txBody>
            <a:bodyPr wrap="square" rtlCol="0">
              <a:spAutoFit/>
            </a:bodyPr>
            <a:lstStyle/>
            <a:p>
              <a:r>
                <a:rPr lang="fr-FR" dirty="0">
                  <a:solidFill>
                    <a:srgbClr val="363636"/>
                  </a:solidFill>
                  <a:ea typeface="Verdana" panose="020B0604030504040204" pitchFamily="34" charset="0"/>
                </a:rPr>
                <a:t>Formations aux </a:t>
              </a:r>
            </a:p>
            <a:p>
              <a:r>
                <a:rPr lang="fr-FR" dirty="0">
                  <a:solidFill>
                    <a:srgbClr val="363636"/>
                  </a:solidFill>
                  <a:ea typeface="Verdana" panose="020B0604030504040204" pitchFamily="34" charset="0"/>
                </a:rPr>
                <a:t>bonnes pratiques</a:t>
              </a:r>
            </a:p>
            <a:p>
              <a:r>
                <a:rPr lang="fr-FR" dirty="0">
                  <a:solidFill>
                    <a:srgbClr val="363636"/>
                  </a:solidFill>
                  <a:ea typeface="Verdana" panose="020B0604030504040204" pitchFamily="34" charset="0"/>
                </a:rPr>
                <a:t>informatiques</a:t>
              </a:r>
            </a:p>
          </p:txBody>
        </p:sp>
        <p:sp>
          <p:nvSpPr>
            <p:cNvPr id="83" name="Rectangle : coins arrondis 82">
              <a:extLst>
                <a:ext uri="{FF2B5EF4-FFF2-40B4-BE49-F238E27FC236}">
                  <a16:creationId xmlns:a16="http://schemas.microsoft.com/office/drawing/2014/main" id="{087FDBED-820B-445B-96F4-307E3F92DDED}"/>
                </a:ext>
              </a:extLst>
            </p:cNvPr>
            <p:cNvSpPr/>
            <p:nvPr/>
          </p:nvSpPr>
          <p:spPr>
            <a:xfrm>
              <a:off x="150261" y="4664643"/>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88" name="Connecteur droit avec flèche 87">
              <a:extLst>
                <a:ext uri="{FF2B5EF4-FFF2-40B4-BE49-F238E27FC236}">
                  <a16:creationId xmlns:a16="http://schemas.microsoft.com/office/drawing/2014/main" id="{59FF6D87-DAFD-41EF-8A56-6FEF32B4C8BD}"/>
                </a:ext>
              </a:extLst>
            </p:cNvPr>
            <p:cNvCxnSpPr>
              <a:cxnSpLocks/>
            </p:cNvCxnSpPr>
            <p:nvPr/>
          </p:nvCxnSpPr>
          <p:spPr>
            <a:xfrm flipH="1" flipV="1">
              <a:off x="3529397" y="5245089"/>
              <a:ext cx="300932" cy="117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00574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sp>
        <p:nvSpPr>
          <p:cNvPr id="30" name="Rectangle 2"/>
          <p:cNvSpPr txBox="1">
            <a:spLocks noChangeArrowheads="1"/>
          </p:cNvSpPr>
          <p:nvPr/>
        </p:nvSpPr>
        <p:spPr bwMode="auto">
          <a:xfrm>
            <a:off x="1934545" y="2577260"/>
            <a:ext cx="5894646" cy="43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Signaler les incidents et activités suspectes au support</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lnSpc>
                <a:spcPct val="80000"/>
              </a:lnSpc>
              <a:buFontTx/>
              <a:buNone/>
              <a:tabLst>
                <a:tab pos="355600" algn="l"/>
              </a:tabLst>
              <a:defRPr/>
            </a:pPr>
            <a:endParaRPr lang="fr-FR" altLang="fr-FR" sz="1800" b="1" kern="0" dirty="0">
              <a:solidFill>
                <a:srgbClr val="363636"/>
              </a:solidFill>
              <a:ea typeface="Verdana" panose="020B0604030504040204" pitchFamily="34" charset="0"/>
              <a:cs typeface="Verdana" panose="020B0604030504040204" pitchFamily="34" charset="0"/>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885095" y="1027165"/>
            <a:ext cx="6439338" cy="523220"/>
          </a:xfrm>
          <a:prstGeom prst="rect">
            <a:avLst/>
          </a:prstGeom>
          <a:noFill/>
        </p:spPr>
        <p:txBody>
          <a:bodyPr wrap="square" rtlCol="0">
            <a:spAutoFit/>
          </a:bodyPr>
          <a:lstStyle/>
          <a:p>
            <a:r>
              <a:rPr lang="fr-FR" sz="2800" dirty="0">
                <a:solidFill>
                  <a:srgbClr val="FF3300"/>
                </a:solidFill>
              </a:rPr>
              <a:t>Les bonnes pratiques à mettre en œuvre</a:t>
            </a:r>
          </a:p>
        </p:txBody>
      </p:sp>
      <p:pic>
        <p:nvPicPr>
          <p:cNvPr id="4" name="Graphique 3" descr="Centre d’appels">
            <a:extLst>
              <a:ext uri="{FF2B5EF4-FFF2-40B4-BE49-F238E27FC236}">
                <a16:creationId xmlns:a16="http://schemas.microsoft.com/office/drawing/2014/main" id="{39ECB0B1-EC89-4A0C-9F51-887405130B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 y="2184786"/>
            <a:ext cx="914400" cy="914400"/>
          </a:xfrm>
          <a:prstGeom prst="rect">
            <a:avLst/>
          </a:prstGeom>
        </p:spPr>
      </p:pic>
      <p:pic>
        <p:nvPicPr>
          <p:cNvPr id="6" name="Graphique 5" descr="Verrouiller">
            <a:extLst>
              <a:ext uri="{FF2B5EF4-FFF2-40B4-BE49-F238E27FC236}">
                <a16:creationId xmlns:a16="http://schemas.microsoft.com/office/drawing/2014/main" id="{6F40CB5A-B04A-48C1-9B1A-71820D6DC9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8200" y="4889029"/>
            <a:ext cx="914400" cy="914400"/>
          </a:xfrm>
          <a:prstGeom prst="rect">
            <a:avLst/>
          </a:prstGeom>
        </p:spPr>
      </p:pic>
      <p:pic>
        <p:nvPicPr>
          <p:cNvPr id="10" name="Graphique 9" descr="Clé">
            <a:extLst>
              <a:ext uri="{FF2B5EF4-FFF2-40B4-BE49-F238E27FC236}">
                <a16:creationId xmlns:a16="http://schemas.microsoft.com/office/drawing/2014/main" id="{DDA11DA8-0184-4D6A-BF5A-978C4717E1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8200" y="3111377"/>
            <a:ext cx="914400" cy="914400"/>
          </a:xfrm>
          <a:prstGeom prst="rect">
            <a:avLst/>
          </a:prstGeom>
        </p:spPr>
      </p:pic>
      <p:sp>
        <p:nvSpPr>
          <p:cNvPr id="32" name="Rectangle 2">
            <a:extLst>
              <a:ext uri="{FF2B5EF4-FFF2-40B4-BE49-F238E27FC236}">
                <a16:creationId xmlns:a16="http://schemas.microsoft.com/office/drawing/2014/main" id="{E8249A58-00ED-4D2A-9F4F-42545544F6EE}"/>
              </a:ext>
            </a:extLst>
          </p:cNvPr>
          <p:cNvSpPr txBox="1">
            <a:spLocks noChangeArrowheads="1"/>
          </p:cNvSpPr>
          <p:nvPr/>
        </p:nvSpPr>
        <p:spPr bwMode="auto">
          <a:xfrm>
            <a:off x="1934545" y="3111377"/>
            <a:ext cx="8157611" cy="105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Vos identifiants sont personnels et doivent le rester, ne pas les partager !</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Ne pas utiliser votre mot de passe Lyon 1 pour d’autres services extérieurs.</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Le support ne vous demandera jamais votre mot de passe.</a:t>
            </a:r>
          </a:p>
        </p:txBody>
      </p:sp>
      <p:sp>
        <p:nvSpPr>
          <p:cNvPr id="35" name="Rectangle 2">
            <a:extLst>
              <a:ext uri="{FF2B5EF4-FFF2-40B4-BE49-F238E27FC236}">
                <a16:creationId xmlns:a16="http://schemas.microsoft.com/office/drawing/2014/main" id="{2D3C2FF6-184A-4556-9AC7-181566B1A105}"/>
              </a:ext>
            </a:extLst>
          </p:cNvPr>
          <p:cNvSpPr txBox="1">
            <a:spLocks noChangeArrowheads="1"/>
          </p:cNvSpPr>
          <p:nvPr/>
        </p:nvSpPr>
        <p:spPr bwMode="auto">
          <a:xfrm>
            <a:off x="1934545" y="4205352"/>
            <a:ext cx="7931517" cy="59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Si vous êtes responsable de ressources partagées (dossiers, boites mails, site web…) : nous signaler tout départ du service pour retirer les droits.</a:t>
            </a:r>
          </a:p>
        </p:txBody>
      </p:sp>
      <p:pic>
        <p:nvPicPr>
          <p:cNvPr id="36" name="Graphique 35" descr="Liste de vérification (droite à gauche)">
            <a:extLst>
              <a:ext uri="{FF2B5EF4-FFF2-40B4-BE49-F238E27FC236}">
                <a16:creationId xmlns:a16="http://schemas.microsoft.com/office/drawing/2014/main" id="{FADB72AF-C730-4710-8E30-75D2EE8A08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8200" y="3995889"/>
            <a:ext cx="914400" cy="914400"/>
          </a:xfrm>
          <a:prstGeom prst="rect">
            <a:avLst/>
          </a:prstGeom>
        </p:spPr>
      </p:pic>
      <p:sp>
        <p:nvSpPr>
          <p:cNvPr id="37" name="Rectangle 2">
            <a:extLst>
              <a:ext uri="{FF2B5EF4-FFF2-40B4-BE49-F238E27FC236}">
                <a16:creationId xmlns:a16="http://schemas.microsoft.com/office/drawing/2014/main" id="{69938FE3-46E8-4743-98A7-8A2F930F93AB}"/>
              </a:ext>
            </a:extLst>
          </p:cNvPr>
          <p:cNvSpPr txBox="1">
            <a:spLocks noChangeArrowheads="1"/>
          </p:cNvSpPr>
          <p:nvPr/>
        </p:nvSpPr>
        <p:spPr bwMode="auto">
          <a:xfrm>
            <a:off x="1944739" y="5036961"/>
            <a:ext cx="7931517" cy="105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Verrouillez votre poste de travail quand vous vous absentez</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Windows : Touches Windows (       ) + L (pour LOCK)</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Mac OS : Touches Control (^) + Command (⌘) + Q</a:t>
            </a:r>
          </a:p>
        </p:txBody>
      </p:sp>
      <p:pic>
        <p:nvPicPr>
          <p:cNvPr id="1028" name="Picture 4" descr="Windows Logo Icon #53590 - Free Icons Library">
            <a:extLst>
              <a:ext uri="{FF2B5EF4-FFF2-40B4-BE49-F238E27FC236}">
                <a16:creationId xmlns:a16="http://schemas.microsoft.com/office/drawing/2014/main" id="{04971075-B734-4252-8046-CA288DBDB1B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605" t="20921" r="19103" b="20852"/>
          <a:stretch/>
        </p:blipFill>
        <p:spPr bwMode="auto">
          <a:xfrm>
            <a:off x="4881868" y="5371816"/>
            <a:ext cx="320011" cy="29912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2">
            <a:extLst>
              <a:ext uri="{FF2B5EF4-FFF2-40B4-BE49-F238E27FC236}">
                <a16:creationId xmlns:a16="http://schemas.microsoft.com/office/drawing/2014/main" id="{FD093692-2B66-4D8A-A408-584FC9C60B8D}"/>
              </a:ext>
            </a:extLst>
          </p:cNvPr>
          <p:cNvSpPr txBox="1">
            <a:spLocks noChangeArrowheads="1"/>
          </p:cNvSpPr>
          <p:nvPr/>
        </p:nvSpPr>
        <p:spPr bwMode="auto">
          <a:xfrm>
            <a:off x="1163905" y="1532122"/>
            <a:ext cx="9864190" cy="70031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Votre compte informatique et votre ordinateur sont des </a:t>
            </a:r>
            <a:r>
              <a:rPr lang="fr-FR" altLang="fr-FR" sz="1800" dirty="0">
                <a:solidFill>
                  <a:srgbClr val="FF3300"/>
                </a:solidFill>
                <a:ea typeface="Verdana" panose="020B0604030504040204" pitchFamily="34" charset="0"/>
                <a:cs typeface="Verdana" panose="020B0604030504040204" pitchFamily="34" charset="0"/>
              </a:rPr>
              <a:t>outils de travail </a:t>
            </a:r>
            <a:r>
              <a:rPr lang="fr-FR" altLang="fr-FR" sz="1800" dirty="0">
                <a:solidFill>
                  <a:srgbClr val="363636"/>
                </a:solidFill>
                <a:ea typeface="Verdana" panose="020B0604030504040204" pitchFamily="34" charset="0"/>
                <a:cs typeface="Verdana" panose="020B0604030504040204" pitchFamily="34" charset="0"/>
              </a:rPr>
              <a:t>: il est de votre responsabilité de les utiliser correctement</a:t>
            </a:r>
          </a:p>
        </p:txBody>
      </p:sp>
    </p:spTree>
    <p:extLst>
      <p:ext uri="{BB962C8B-B14F-4D97-AF65-F5344CB8AC3E}">
        <p14:creationId xmlns:p14="http://schemas.microsoft.com/office/powerpoint/2010/main" val="341941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Votre compte informatique 2/3</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ZoneTexte 41">
            <a:extLst>
              <a:ext uri="{FF2B5EF4-FFF2-40B4-BE49-F238E27FC236}">
                <a16:creationId xmlns:a16="http://schemas.microsoft.com/office/drawing/2014/main" id="{F13D3C33-5405-467C-AD77-B7181BAC7A4E}"/>
              </a:ext>
            </a:extLst>
          </p:cNvPr>
          <p:cNvSpPr txBox="1"/>
          <p:nvPr/>
        </p:nvSpPr>
        <p:spPr>
          <a:xfrm>
            <a:off x="272073" y="4317076"/>
            <a:ext cx="11644413" cy="1200329"/>
          </a:xfrm>
          <a:prstGeom prst="rect">
            <a:avLst/>
          </a:prstGeom>
          <a:noFill/>
        </p:spPr>
        <p:txBody>
          <a:bodyPr wrap="square" rtlCol="0">
            <a:spAutoFit/>
          </a:bodyPr>
          <a:lstStyle/>
          <a:p>
            <a:r>
              <a:rPr lang="fr-FR" sz="2400" b="1" dirty="0">
                <a:solidFill>
                  <a:srgbClr val="FF3300"/>
                </a:solidFill>
              </a:rPr>
              <a:t>Vos identifiants sont strictement personnels : vous ne devez les communiquer à personne.</a:t>
            </a:r>
          </a:p>
          <a:p>
            <a:endParaRPr lang="fr-FR" sz="2400" b="1" dirty="0">
              <a:solidFill>
                <a:srgbClr val="FF3300"/>
              </a:solidFill>
            </a:endParaRPr>
          </a:p>
          <a:p>
            <a:r>
              <a:rPr lang="fr-FR" sz="2400" b="1" dirty="0">
                <a:solidFill>
                  <a:srgbClr val="FF3300"/>
                </a:solidFill>
              </a:rPr>
              <a:t>Les actions effectuées avec votre compte informatique engagent votre responsabilité.</a:t>
            </a:r>
          </a:p>
        </p:txBody>
      </p:sp>
      <p:sp>
        <p:nvSpPr>
          <p:cNvPr id="5" name="ZoneTexte 4">
            <a:extLst>
              <a:ext uri="{FF2B5EF4-FFF2-40B4-BE49-F238E27FC236}">
                <a16:creationId xmlns:a16="http://schemas.microsoft.com/office/drawing/2014/main" id="{74D782DD-D1C6-476C-9E8F-DF4AF9E6F760}"/>
              </a:ext>
            </a:extLst>
          </p:cNvPr>
          <p:cNvSpPr txBox="1"/>
          <p:nvPr/>
        </p:nvSpPr>
        <p:spPr>
          <a:xfrm>
            <a:off x="449631" y="1847373"/>
            <a:ext cx="10804523" cy="1631216"/>
          </a:xfrm>
          <a:prstGeom prst="rect">
            <a:avLst/>
          </a:prstGeom>
          <a:noFill/>
        </p:spPr>
        <p:txBody>
          <a:bodyPr wrap="square" rtlCol="0">
            <a:spAutoFit/>
          </a:bodyPr>
          <a:lstStyle/>
          <a:p>
            <a:pPr marL="285750" indent="-285750">
              <a:spcAft>
                <a:spcPts val="300"/>
              </a:spcAft>
              <a:buFontTx/>
              <a:buChar char="-"/>
            </a:pPr>
            <a:r>
              <a:rPr lang="fr-FR" dirty="0"/>
              <a:t>Doit être renouvelé tous les ans</a:t>
            </a:r>
          </a:p>
          <a:p>
            <a:pPr marL="285750" indent="-285750">
              <a:spcAft>
                <a:spcPts val="300"/>
              </a:spcAft>
              <a:buFontTx/>
              <a:buChar char="-"/>
            </a:pPr>
            <a:r>
              <a:rPr lang="fr-FR" dirty="0"/>
              <a:t>Doit contenir au moins 8 caractères</a:t>
            </a:r>
          </a:p>
          <a:p>
            <a:pPr marL="285750" indent="-285750">
              <a:spcAft>
                <a:spcPts val="300"/>
              </a:spcAft>
              <a:buFontTx/>
              <a:buChar char="-"/>
            </a:pPr>
            <a:r>
              <a:rPr lang="fr-FR" dirty="0"/>
              <a:t>Dont une minuscule</a:t>
            </a:r>
          </a:p>
          <a:p>
            <a:pPr marL="285750" indent="-285750">
              <a:spcAft>
                <a:spcPts val="300"/>
              </a:spcAft>
              <a:buFontTx/>
              <a:buChar char="-"/>
            </a:pPr>
            <a:r>
              <a:rPr lang="fr-FR" dirty="0"/>
              <a:t>Dont une majuscule</a:t>
            </a:r>
          </a:p>
          <a:p>
            <a:pPr marL="285750" indent="-285750">
              <a:spcAft>
                <a:spcPts val="300"/>
              </a:spcAft>
              <a:buFontTx/>
              <a:buChar char="-"/>
            </a:pPr>
            <a:r>
              <a:rPr lang="fr-FR" dirty="0"/>
              <a:t>Dont un chiffre ou caractère spécial</a:t>
            </a:r>
          </a:p>
        </p:txBody>
      </p:sp>
      <p:pic>
        <p:nvPicPr>
          <p:cNvPr id="34" name="Picture 2" descr="RÃ©sultat de recherche d'images pour &quot;password&quot;">
            <a:extLst>
              <a:ext uri="{FF2B5EF4-FFF2-40B4-BE49-F238E27FC236}">
                <a16:creationId xmlns:a16="http://schemas.microsoft.com/office/drawing/2014/main" id="{4F3AC91F-0E01-478E-94A0-2052BEFED9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769" y="1896962"/>
            <a:ext cx="2298057" cy="1532038"/>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B0D74346-7C71-4E1D-BBCC-A9669FF2C75E}"/>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Votre mot de passe</a:t>
            </a:r>
          </a:p>
        </p:txBody>
      </p:sp>
    </p:spTree>
    <p:extLst>
      <p:ext uri="{BB962C8B-B14F-4D97-AF65-F5344CB8AC3E}">
        <p14:creationId xmlns:p14="http://schemas.microsoft.com/office/powerpoint/2010/main" val="200361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sp>
        <p:nvSpPr>
          <p:cNvPr id="30" name="Rectangle 2"/>
          <p:cNvSpPr txBox="1">
            <a:spLocks noChangeArrowheads="1"/>
          </p:cNvSpPr>
          <p:nvPr/>
        </p:nvSpPr>
        <p:spPr bwMode="auto">
          <a:xfrm>
            <a:off x="1934545" y="1699356"/>
            <a:ext cx="7541228" cy="100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Chiffrer votre ordinateur portable (demander au support)</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Vérifier régulièrement que votre antivirus fonctionne</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Ne pas installer de programmes sans demander au support avant</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lnSpc>
                <a:spcPct val="80000"/>
              </a:lnSpc>
              <a:buFontTx/>
              <a:buNone/>
              <a:tabLst>
                <a:tab pos="355600" algn="l"/>
              </a:tabLst>
              <a:defRPr/>
            </a:pPr>
            <a:endParaRPr lang="fr-FR" altLang="fr-FR" sz="1800" b="1" kern="0" dirty="0">
              <a:solidFill>
                <a:srgbClr val="363636"/>
              </a:solidFill>
              <a:ea typeface="Verdana" panose="020B0604030504040204" pitchFamily="34" charset="0"/>
              <a:cs typeface="Verdana" panose="020B0604030504040204" pitchFamily="34" charset="0"/>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que 7" descr="Ordinateur portable">
            <a:extLst>
              <a:ext uri="{FF2B5EF4-FFF2-40B4-BE49-F238E27FC236}">
                <a16:creationId xmlns:a16="http://schemas.microsoft.com/office/drawing/2014/main" id="{B64EF4CC-D272-437E-A0A1-0A868614AF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 y="1663021"/>
            <a:ext cx="914400" cy="914400"/>
          </a:xfrm>
          <a:prstGeom prst="rect">
            <a:avLst/>
          </a:prstGeom>
        </p:spPr>
      </p:pic>
      <p:sp>
        <p:nvSpPr>
          <p:cNvPr id="32" name="Rectangle 2">
            <a:extLst>
              <a:ext uri="{FF2B5EF4-FFF2-40B4-BE49-F238E27FC236}">
                <a16:creationId xmlns:a16="http://schemas.microsoft.com/office/drawing/2014/main" id="{E8249A58-00ED-4D2A-9F4F-42545544F6EE}"/>
              </a:ext>
            </a:extLst>
          </p:cNvPr>
          <p:cNvSpPr txBox="1">
            <a:spLocks noChangeArrowheads="1"/>
          </p:cNvSpPr>
          <p:nvPr/>
        </p:nvSpPr>
        <p:spPr bwMode="auto">
          <a:xfrm>
            <a:off x="1944739" y="2943366"/>
            <a:ext cx="8157611" cy="95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Ne pas ouvrir les pièces jointes ou cliquer sur les liens dans les emails d’expéditeurs inconnus</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Vérifier l’expéditeur réel du message</a:t>
            </a:r>
          </a:p>
        </p:txBody>
      </p:sp>
      <p:pic>
        <p:nvPicPr>
          <p:cNvPr id="12" name="Graphique 11" descr="Avertissement">
            <a:extLst>
              <a:ext uri="{FF2B5EF4-FFF2-40B4-BE49-F238E27FC236}">
                <a16:creationId xmlns:a16="http://schemas.microsoft.com/office/drawing/2014/main" id="{3E5A4713-ABBA-4AED-A496-9550C9F4C6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5095" y="3865163"/>
            <a:ext cx="914400" cy="914400"/>
          </a:xfrm>
          <a:prstGeom prst="rect">
            <a:avLst/>
          </a:prstGeom>
        </p:spPr>
      </p:pic>
      <p:sp>
        <p:nvSpPr>
          <p:cNvPr id="35" name="Rectangle 2">
            <a:extLst>
              <a:ext uri="{FF2B5EF4-FFF2-40B4-BE49-F238E27FC236}">
                <a16:creationId xmlns:a16="http://schemas.microsoft.com/office/drawing/2014/main" id="{2D3C2FF6-184A-4556-9AC7-181566B1A105}"/>
              </a:ext>
            </a:extLst>
          </p:cNvPr>
          <p:cNvSpPr txBox="1">
            <a:spLocks noChangeArrowheads="1"/>
          </p:cNvSpPr>
          <p:nvPr/>
        </p:nvSpPr>
        <p:spPr bwMode="auto">
          <a:xfrm>
            <a:off x="1934545" y="4035420"/>
            <a:ext cx="7931517" cy="59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Vérifier que vous êtes bien sur un site web de l’Université avant de saisir vos identifiants de connexion Lyon 1</a:t>
            </a:r>
          </a:p>
        </p:txBody>
      </p:sp>
      <p:sp>
        <p:nvSpPr>
          <p:cNvPr id="37" name="Rectangle 2">
            <a:extLst>
              <a:ext uri="{FF2B5EF4-FFF2-40B4-BE49-F238E27FC236}">
                <a16:creationId xmlns:a16="http://schemas.microsoft.com/office/drawing/2014/main" id="{69938FE3-46E8-4743-98A7-8A2F930F93AB}"/>
              </a:ext>
            </a:extLst>
          </p:cNvPr>
          <p:cNvSpPr txBox="1">
            <a:spLocks noChangeArrowheads="1"/>
          </p:cNvSpPr>
          <p:nvPr/>
        </p:nvSpPr>
        <p:spPr bwMode="auto">
          <a:xfrm>
            <a:off x="1934545" y="4923320"/>
            <a:ext cx="8415169" cy="117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Sauvegardez vos données : renseignez-vous auprès du support avant de commencer à travailler dans un dossier</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Les dossiers partagés sur TERA sont automatiquement sauvegardés</a:t>
            </a:r>
            <a:br>
              <a:rPr lang="fr-FR" altLang="fr-FR" sz="1800" dirty="0">
                <a:solidFill>
                  <a:srgbClr val="363636"/>
                </a:solidFill>
                <a:ea typeface="Verdana" panose="020B0604030504040204" pitchFamily="34" charset="0"/>
                <a:cs typeface="Verdana" panose="020B0604030504040204" pitchFamily="34" charset="0"/>
              </a:rPr>
            </a:br>
            <a:r>
              <a:rPr lang="fr-FR" altLang="fr-FR" sz="1800" dirty="0">
                <a:solidFill>
                  <a:srgbClr val="363636"/>
                </a:solidFill>
                <a:ea typeface="Verdana" panose="020B0604030504040204" pitchFamily="34" charset="0"/>
                <a:cs typeface="Verdana" panose="020B0604030504040204" pitchFamily="34" charset="0"/>
              </a:rPr>
              <a:t>Pour votre ordinateur portable, vous pouvez utiliser la sauvegarde (BOXNG)</a:t>
            </a:r>
          </a:p>
        </p:txBody>
      </p:sp>
      <p:pic>
        <p:nvPicPr>
          <p:cNvPr id="5" name="Graphique 4" descr="Courrier">
            <a:extLst>
              <a:ext uri="{FF2B5EF4-FFF2-40B4-BE49-F238E27FC236}">
                <a16:creationId xmlns:a16="http://schemas.microsoft.com/office/drawing/2014/main" id="{D033B857-7B46-47FD-8403-28DFF0EC18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5095" y="2836105"/>
            <a:ext cx="914400" cy="914400"/>
          </a:xfrm>
          <a:prstGeom prst="rect">
            <a:avLst/>
          </a:prstGeom>
        </p:spPr>
      </p:pic>
      <p:sp>
        <p:nvSpPr>
          <p:cNvPr id="38" name="ZoneTexte 37">
            <a:extLst>
              <a:ext uri="{FF2B5EF4-FFF2-40B4-BE49-F238E27FC236}">
                <a16:creationId xmlns:a16="http://schemas.microsoft.com/office/drawing/2014/main" id="{E1A1081E-CA10-4FD5-8D94-76E546EAFCBC}"/>
              </a:ext>
            </a:extLst>
          </p:cNvPr>
          <p:cNvSpPr txBox="1"/>
          <p:nvPr/>
        </p:nvSpPr>
        <p:spPr>
          <a:xfrm>
            <a:off x="885095" y="1025143"/>
            <a:ext cx="6439338" cy="523220"/>
          </a:xfrm>
          <a:prstGeom prst="rect">
            <a:avLst/>
          </a:prstGeom>
          <a:noFill/>
        </p:spPr>
        <p:txBody>
          <a:bodyPr wrap="square" rtlCol="0">
            <a:spAutoFit/>
          </a:bodyPr>
          <a:lstStyle/>
          <a:p>
            <a:r>
              <a:rPr lang="fr-FR" sz="2800" dirty="0">
                <a:solidFill>
                  <a:srgbClr val="FF3300"/>
                </a:solidFill>
              </a:rPr>
              <a:t>Les bonnes pratiques à mettre en œuvre</a:t>
            </a:r>
          </a:p>
        </p:txBody>
      </p:sp>
      <p:pic>
        <p:nvPicPr>
          <p:cNvPr id="13" name="Graphique 12" descr="Cloud Computing">
            <a:extLst>
              <a:ext uri="{FF2B5EF4-FFF2-40B4-BE49-F238E27FC236}">
                <a16:creationId xmlns:a16="http://schemas.microsoft.com/office/drawing/2014/main" id="{CA72BC86-53A2-44FB-86E1-B906D5BC28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5095" y="5060232"/>
            <a:ext cx="914400" cy="914400"/>
          </a:xfrm>
          <a:prstGeom prst="rect">
            <a:avLst/>
          </a:prstGeom>
        </p:spPr>
      </p:pic>
    </p:spTree>
    <p:extLst>
      <p:ext uri="{BB962C8B-B14F-4D97-AF65-F5344CB8AC3E}">
        <p14:creationId xmlns:p14="http://schemas.microsoft.com/office/powerpoint/2010/main" val="192626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5" grpId="0"/>
      <p:bldP spid="3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a:extLst>
              <a:ext uri="{FF2B5EF4-FFF2-40B4-BE49-F238E27FC236}">
                <a16:creationId xmlns:a16="http://schemas.microsoft.com/office/drawing/2014/main" id="{E1A1081E-CA10-4FD5-8D94-76E546EAFCBC}"/>
              </a:ext>
            </a:extLst>
          </p:cNvPr>
          <p:cNvSpPr txBox="1"/>
          <p:nvPr/>
        </p:nvSpPr>
        <p:spPr>
          <a:xfrm>
            <a:off x="838857" y="954486"/>
            <a:ext cx="7231014" cy="523220"/>
          </a:xfrm>
          <a:prstGeom prst="rect">
            <a:avLst/>
          </a:prstGeom>
          <a:noFill/>
        </p:spPr>
        <p:txBody>
          <a:bodyPr wrap="square" rtlCol="0">
            <a:spAutoFit/>
          </a:bodyPr>
          <a:lstStyle/>
          <a:p>
            <a:r>
              <a:rPr lang="fr-FR" sz="2800" dirty="0">
                <a:solidFill>
                  <a:srgbClr val="FF3300"/>
                </a:solidFill>
              </a:rPr>
              <a:t>Comment vérifier l’expéditeur réel d’un email</a:t>
            </a:r>
          </a:p>
        </p:txBody>
      </p:sp>
      <p:pic>
        <p:nvPicPr>
          <p:cNvPr id="3" name="Image 2">
            <a:extLst>
              <a:ext uri="{FF2B5EF4-FFF2-40B4-BE49-F238E27FC236}">
                <a16:creationId xmlns:a16="http://schemas.microsoft.com/office/drawing/2014/main" id="{67BDC8FF-0BFD-4FB0-87F1-A8DA6A651BB1}"/>
              </a:ext>
            </a:extLst>
          </p:cNvPr>
          <p:cNvPicPr>
            <a:picLocks noChangeAspect="1"/>
          </p:cNvPicPr>
          <p:nvPr/>
        </p:nvPicPr>
        <p:blipFill rotWithShape="1">
          <a:blip r:embed="rId3"/>
          <a:srcRect b="47936"/>
          <a:stretch/>
        </p:blipFill>
        <p:spPr>
          <a:xfrm>
            <a:off x="737809" y="1514223"/>
            <a:ext cx="4764776" cy="2515996"/>
          </a:xfrm>
          <a:prstGeom prst="rect">
            <a:avLst/>
          </a:prstGeom>
        </p:spPr>
      </p:pic>
      <p:sp>
        <p:nvSpPr>
          <p:cNvPr id="29" name="Rectangle 2">
            <a:extLst>
              <a:ext uri="{FF2B5EF4-FFF2-40B4-BE49-F238E27FC236}">
                <a16:creationId xmlns:a16="http://schemas.microsoft.com/office/drawing/2014/main" id="{819FD745-A6FE-4142-85F4-C33C3351E0EA}"/>
              </a:ext>
            </a:extLst>
          </p:cNvPr>
          <p:cNvSpPr txBox="1">
            <a:spLocks noChangeArrowheads="1"/>
          </p:cNvSpPr>
          <p:nvPr/>
        </p:nvSpPr>
        <p:spPr bwMode="auto">
          <a:xfrm>
            <a:off x="7427730" y="2047837"/>
            <a:ext cx="3775609" cy="17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Le NOM PRENOM s’affiche, l’email source est bien @univ-lyon1.fr : cet email a été envoyé depuis un compte interne à notre organisation</a:t>
            </a:r>
          </a:p>
        </p:txBody>
      </p:sp>
      <p:sp>
        <p:nvSpPr>
          <p:cNvPr id="33" name="Rectangle 2">
            <a:extLst>
              <a:ext uri="{FF2B5EF4-FFF2-40B4-BE49-F238E27FC236}">
                <a16:creationId xmlns:a16="http://schemas.microsoft.com/office/drawing/2014/main" id="{D20E4227-4979-446C-A4ED-3869F9CE60D4}"/>
              </a:ext>
            </a:extLst>
          </p:cNvPr>
          <p:cNvSpPr txBox="1">
            <a:spLocks noChangeArrowheads="1"/>
          </p:cNvSpPr>
          <p:nvPr/>
        </p:nvSpPr>
        <p:spPr bwMode="auto">
          <a:xfrm>
            <a:off x="7871889" y="4114274"/>
            <a:ext cx="3775609" cy="202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Le nom d’affichage  « FRAMBOURG GUILLAUME » est valide et existe dans notre système d’information, mais il est usurpé !</a:t>
            </a:r>
            <a:br>
              <a:rPr lang="fr-FR" altLang="fr-FR" sz="1800" dirty="0">
                <a:solidFill>
                  <a:srgbClr val="363636"/>
                </a:solidFill>
                <a:ea typeface="Verdana" panose="020B0604030504040204" pitchFamily="34" charset="0"/>
                <a:cs typeface="Verdana" panose="020B0604030504040204" pitchFamily="34" charset="0"/>
              </a:rPr>
            </a:br>
            <a:r>
              <a:rPr lang="fr-FR" altLang="fr-FR" sz="1800" dirty="0">
                <a:solidFill>
                  <a:srgbClr val="FF3300"/>
                </a:solidFill>
                <a:ea typeface="Verdana" panose="020B0604030504040204" pitchFamily="34" charset="0"/>
                <a:cs typeface="Verdana" panose="020B0604030504040204" pitchFamily="34" charset="0"/>
              </a:rPr>
              <a:t>On voit l’adresse réelle d’envoi entre les &lt;crochets&gt; </a:t>
            </a:r>
            <a:r>
              <a:rPr lang="fr-FR" altLang="fr-FR" sz="1800" dirty="0">
                <a:solidFill>
                  <a:srgbClr val="363636"/>
                </a:solidFill>
                <a:ea typeface="Verdana" panose="020B0604030504040204" pitchFamily="34" charset="0"/>
                <a:cs typeface="Verdana" panose="020B0604030504040204" pitchFamily="34" charset="0"/>
              </a:rPr>
              <a:t>qui n’est pas @univ-lyon1.fr</a:t>
            </a:r>
          </a:p>
        </p:txBody>
      </p:sp>
      <p:cxnSp>
        <p:nvCxnSpPr>
          <p:cNvPr id="34" name="Connecteur droit avec flèche 33">
            <a:extLst>
              <a:ext uri="{FF2B5EF4-FFF2-40B4-BE49-F238E27FC236}">
                <a16:creationId xmlns:a16="http://schemas.microsoft.com/office/drawing/2014/main" id="{24982EFA-294A-4B55-B98D-1EB82D52622E}"/>
              </a:ext>
            </a:extLst>
          </p:cNvPr>
          <p:cNvCxnSpPr>
            <a:cxnSpLocks/>
          </p:cNvCxnSpPr>
          <p:nvPr/>
        </p:nvCxnSpPr>
        <p:spPr>
          <a:xfrm flipV="1">
            <a:off x="5841507" y="2264120"/>
            <a:ext cx="1494123" cy="350952"/>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2BB6A727-DA0A-4123-B959-7F51B5E90B0D}"/>
              </a:ext>
            </a:extLst>
          </p:cNvPr>
          <p:cNvPicPr>
            <a:picLocks noChangeAspect="1"/>
          </p:cNvPicPr>
          <p:nvPr/>
        </p:nvPicPr>
        <p:blipFill>
          <a:blip r:embed="rId4"/>
          <a:stretch>
            <a:fillRect/>
          </a:stretch>
        </p:blipFill>
        <p:spPr>
          <a:xfrm>
            <a:off x="394421" y="4455207"/>
            <a:ext cx="6581775" cy="1914525"/>
          </a:xfrm>
          <a:prstGeom prst="rect">
            <a:avLst/>
          </a:prstGeom>
        </p:spPr>
      </p:pic>
      <p:cxnSp>
        <p:nvCxnSpPr>
          <p:cNvPr id="37" name="Connecteur droit avec flèche 36">
            <a:extLst>
              <a:ext uri="{FF2B5EF4-FFF2-40B4-BE49-F238E27FC236}">
                <a16:creationId xmlns:a16="http://schemas.microsoft.com/office/drawing/2014/main" id="{8813AED3-3E7D-4742-AE57-91648DBFF8FE}"/>
              </a:ext>
            </a:extLst>
          </p:cNvPr>
          <p:cNvCxnSpPr>
            <a:cxnSpLocks/>
            <a:stCxn id="5" idx="3"/>
          </p:cNvCxnSpPr>
          <p:nvPr/>
        </p:nvCxnSpPr>
        <p:spPr>
          <a:xfrm flipV="1">
            <a:off x="6976196" y="5030562"/>
            <a:ext cx="738499" cy="38190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7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6E2EF8B-FC1E-4658-BFFA-52495259F8C8}"/>
              </a:ext>
            </a:extLst>
          </p:cNvPr>
          <p:cNvPicPr>
            <a:picLocks noChangeAspect="1"/>
          </p:cNvPicPr>
          <p:nvPr/>
        </p:nvPicPr>
        <p:blipFill rotWithShape="1">
          <a:blip r:embed="rId3"/>
          <a:srcRect r="31688" b="26543"/>
          <a:stretch/>
        </p:blipFill>
        <p:spPr>
          <a:xfrm>
            <a:off x="343134" y="1469059"/>
            <a:ext cx="5789270" cy="5051445"/>
          </a:xfrm>
          <a:prstGeom prst="rect">
            <a:avLst/>
          </a:prstGeom>
          <a:ln>
            <a:solidFill>
              <a:schemeClr val="tx1"/>
            </a:solidFill>
          </a:ln>
        </p:spPr>
      </p:pic>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4">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a:extLst>
              <a:ext uri="{FF2B5EF4-FFF2-40B4-BE49-F238E27FC236}">
                <a16:creationId xmlns:a16="http://schemas.microsoft.com/office/drawing/2014/main" id="{E1A1081E-CA10-4FD5-8D94-76E546EAFCBC}"/>
              </a:ext>
            </a:extLst>
          </p:cNvPr>
          <p:cNvSpPr txBox="1"/>
          <p:nvPr/>
        </p:nvSpPr>
        <p:spPr>
          <a:xfrm>
            <a:off x="838857" y="954486"/>
            <a:ext cx="7231014" cy="523220"/>
          </a:xfrm>
          <a:prstGeom prst="rect">
            <a:avLst/>
          </a:prstGeom>
          <a:noFill/>
        </p:spPr>
        <p:txBody>
          <a:bodyPr wrap="square" rtlCol="0">
            <a:spAutoFit/>
          </a:bodyPr>
          <a:lstStyle/>
          <a:p>
            <a:r>
              <a:rPr lang="fr-FR" sz="2800" dirty="0">
                <a:solidFill>
                  <a:srgbClr val="FF3300"/>
                </a:solidFill>
              </a:rPr>
              <a:t>Des indicateurs d’un email douteux</a:t>
            </a:r>
          </a:p>
        </p:txBody>
      </p:sp>
      <p:sp>
        <p:nvSpPr>
          <p:cNvPr id="8" name="Rectangle 7">
            <a:extLst>
              <a:ext uri="{FF2B5EF4-FFF2-40B4-BE49-F238E27FC236}">
                <a16:creationId xmlns:a16="http://schemas.microsoft.com/office/drawing/2014/main" id="{37ECF6BA-F9BD-4836-A002-4C4DCE719062}"/>
              </a:ext>
            </a:extLst>
          </p:cNvPr>
          <p:cNvSpPr/>
          <p:nvPr/>
        </p:nvSpPr>
        <p:spPr>
          <a:xfrm>
            <a:off x="6635643" y="5043189"/>
            <a:ext cx="5226145" cy="1200329"/>
          </a:xfrm>
          <a:prstGeom prst="rect">
            <a:avLst/>
          </a:prstGeom>
        </p:spPr>
        <p:txBody>
          <a:bodyPr wrap="square">
            <a:spAutoFit/>
          </a:bodyPr>
          <a:lstStyle/>
          <a:p>
            <a:r>
              <a:rPr lang="fr-FR" dirty="0">
                <a:solidFill>
                  <a:srgbClr val="363636"/>
                </a:solidFill>
                <a:ea typeface="Verdana" panose="020B0604030504040204" pitchFamily="34" charset="0"/>
              </a:rPr>
              <a:t>Note : Depuis peu tous les liens sont remplacés par </a:t>
            </a:r>
            <a:r>
              <a:rPr lang="fr-FR" dirty="0">
                <a:solidFill>
                  <a:srgbClr val="363636"/>
                </a:solidFill>
                <a:ea typeface="Verdana" panose="020B0604030504040204" pitchFamily="34" charset="0"/>
                <a:hlinkClick r:id="rId5">
                  <a:extLst>
                    <a:ext uri="{A12FA001-AC4F-418D-AE19-62706E023703}">
                      <ahyp:hlinkClr xmlns:ahyp="http://schemas.microsoft.com/office/drawing/2018/hyperlinkcolor" val="tx"/>
                    </a:ext>
                  </a:extLst>
                </a:hlinkClick>
              </a:rPr>
              <a:t>« https://mailinblack.univ-lyon1.fr/</a:t>
            </a:r>
            <a:r>
              <a:rPr lang="fr-FR" dirty="0" err="1">
                <a:solidFill>
                  <a:srgbClr val="363636"/>
                </a:solidFill>
                <a:ea typeface="Verdana" panose="020B0604030504040204" pitchFamily="34" charset="0"/>
                <a:hlinkClick r:id="rId5">
                  <a:extLst>
                    <a:ext uri="{A12FA001-AC4F-418D-AE19-62706E023703}">
                      <ahyp:hlinkClr xmlns:ahyp="http://schemas.microsoft.com/office/drawing/2018/hyperlinkcolor" val="tx"/>
                    </a:ext>
                  </a:extLst>
                </a:hlinkClick>
              </a:rPr>
              <a:t>securelink</a:t>
            </a:r>
            <a:r>
              <a:rPr lang="fr-FR" dirty="0">
                <a:solidFill>
                  <a:srgbClr val="363636"/>
                </a:solidFill>
                <a:ea typeface="Verdana" panose="020B0604030504040204" pitchFamily="34" charset="0"/>
                <a:hlinkClick r:id="rId5">
                  <a:extLst>
                    <a:ext uri="{A12FA001-AC4F-418D-AE19-62706E023703}">
                      <ahyp:hlinkClr xmlns:ahyp="http://schemas.microsoft.com/office/drawing/2018/hyperlinkcolor" val="tx"/>
                    </a:ext>
                  </a:extLst>
                </a:hlinkClick>
              </a:rPr>
              <a:t>/</a:t>
            </a:r>
            <a:r>
              <a:rPr lang="fr-FR" dirty="0">
                <a:solidFill>
                  <a:srgbClr val="363636"/>
                </a:solidFill>
                <a:ea typeface="Verdana" panose="020B0604030504040204" pitchFamily="34" charset="0"/>
              </a:rPr>
              <a:t>... »</a:t>
            </a:r>
            <a:br>
              <a:rPr lang="fr-FR" dirty="0">
                <a:solidFill>
                  <a:srgbClr val="363636"/>
                </a:solidFill>
                <a:ea typeface="Verdana" panose="020B0604030504040204" pitchFamily="34" charset="0"/>
              </a:rPr>
            </a:br>
            <a:r>
              <a:rPr lang="fr-FR" dirty="0">
                <a:solidFill>
                  <a:srgbClr val="363636"/>
                </a:solidFill>
                <a:ea typeface="Verdana" panose="020B0604030504040204" pitchFamily="34" charset="0"/>
              </a:rPr>
              <a:t>Il s’agit d’une analyse automatisée anti phishing des liens que vous recevez de l’extérieur</a:t>
            </a:r>
          </a:p>
        </p:txBody>
      </p:sp>
      <p:grpSp>
        <p:nvGrpSpPr>
          <p:cNvPr id="43" name="Groupe 42">
            <a:extLst>
              <a:ext uri="{FF2B5EF4-FFF2-40B4-BE49-F238E27FC236}">
                <a16:creationId xmlns:a16="http://schemas.microsoft.com/office/drawing/2014/main" id="{3DD3B7D0-4500-4442-9A4A-AEFB443AC239}"/>
              </a:ext>
            </a:extLst>
          </p:cNvPr>
          <p:cNvGrpSpPr/>
          <p:nvPr/>
        </p:nvGrpSpPr>
        <p:grpSpPr>
          <a:xfrm>
            <a:off x="343134" y="3964112"/>
            <a:ext cx="11739017" cy="2775440"/>
            <a:chOff x="343134" y="3964112"/>
            <a:chExt cx="11739017" cy="2775440"/>
          </a:xfrm>
        </p:grpSpPr>
        <p:cxnSp>
          <p:nvCxnSpPr>
            <p:cNvPr id="45" name="Connecteur droit avec flèche 44">
              <a:extLst>
                <a:ext uri="{FF2B5EF4-FFF2-40B4-BE49-F238E27FC236}">
                  <a16:creationId xmlns:a16="http://schemas.microsoft.com/office/drawing/2014/main" id="{841A2E0A-FE37-4C39-8984-520A583EF562}"/>
                </a:ext>
              </a:extLst>
            </p:cNvPr>
            <p:cNvCxnSpPr>
              <a:cxnSpLocks/>
            </p:cNvCxnSpPr>
            <p:nvPr/>
          </p:nvCxnSpPr>
          <p:spPr>
            <a:xfrm flipV="1">
              <a:off x="4805764" y="4488874"/>
              <a:ext cx="1772164" cy="1375384"/>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D7B2467-ACE7-4622-89D3-279608B319C9}"/>
                </a:ext>
              </a:extLst>
            </p:cNvPr>
            <p:cNvSpPr/>
            <p:nvPr/>
          </p:nvSpPr>
          <p:spPr>
            <a:xfrm>
              <a:off x="6635643" y="3964112"/>
              <a:ext cx="5446508" cy="923330"/>
            </a:xfrm>
            <a:prstGeom prst="rect">
              <a:avLst/>
            </a:prstGeom>
          </p:spPr>
          <p:txBody>
            <a:bodyPr wrap="square">
              <a:spAutoFit/>
            </a:bodyPr>
            <a:lstStyle/>
            <a:p>
              <a:r>
                <a:rPr lang="fr-FR" dirty="0">
                  <a:solidFill>
                    <a:srgbClr val="363636"/>
                  </a:solidFill>
                  <a:ea typeface="Verdana" panose="020B0604030504040204" pitchFamily="34" charset="0"/>
                </a:rPr>
                <a:t>On ne clique pas sur le lien ! Positionnez le pointeur dessus et regardez en bas à gauche de votre navigateur la vraie adresse vers laquelle ce lien vous envoie</a:t>
              </a:r>
            </a:p>
          </p:txBody>
        </p:sp>
        <p:grpSp>
          <p:nvGrpSpPr>
            <p:cNvPr id="41" name="Groupe 40">
              <a:extLst>
                <a:ext uri="{FF2B5EF4-FFF2-40B4-BE49-F238E27FC236}">
                  <a16:creationId xmlns:a16="http://schemas.microsoft.com/office/drawing/2014/main" id="{46C13526-2A3A-4F31-8707-A7F269D3D677}"/>
                </a:ext>
              </a:extLst>
            </p:cNvPr>
            <p:cNvGrpSpPr/>
            <p:nvPr/>
          </p:nvGrpSpPr>
          <p:grpSpPr>
            <a:xfrm>
              <a:off x="343134" y="5815878"/>
              <a:ext cx="5697447" cy="923674"/>
              <a:chOff x="343134" y="5815878"/>
              <a:chExt cx="5697447" cy="923674"/>
            </a:xfrm>
          </p:grpSpPr>
          <p:pic>
            <p:nvPicPr>
              <p:cNvPr id="20" name="Image 19">
                <a:extLst>
                  <a:ext uri="{FF2B5EF4-FFF2-40B4-BE49-F238E27FC236}">
                    <a16:creationId xmlns:a16="http://schemas.microsoft.com/office/drawing/2014/main" id="{F14687A2-BF73-49DA-BF03-4CEAC84B09C7}"/>
                  </a:ext>
                </a:extLst>
              </p:cNvPr>
              <p:cNvPicPr>
                <a:picLocks noChangeAspect="1"/>
              </p:cNvPicPr>
              <p:nvPr/>
            </p:nvPicPr>
            <p:blipFill>
              <a:blip r:embed="rId6"/>
              <a:stretch>
                <a:fillRect/>
              </a:stretch>
            </p:blipFill>
            <p:spPr>
              <a:xfrm>
                <a:off x="1729653" y="5815878"/>
                <a:ext cx="4310928" cy="547912"/>
              </a:xfrm>
              <a:prstGeom prst="rect">
                <a:avLst/>
              </a:prstGeom>
            </p:spPr>
          </p:pic>
          <p:grpSp>
            <p:nvGrpSpPr>
              <p:cNvPr id="32" name="Groupe 31">
                <a:extLst>
                  <a:ext uri="{FF2B5EF4-FFF2-40B4-BE49-F238E27FC236}">
                    <a16:creationId xmlns:a16="http://schemas.microsoft.com/office/drawing/2014/main" id="{C3A6CF67-FF3A-4665-9906-E5630E458E22}"/>
                  </a:ext>
                </a:extLst>
              </p:cNvPr>
              <p:cNvGrpSpPr/>
              <p:nvPr/>
            </p:nvGrpSpPr>
            <p:grpSpPr>
              <a:xfrm>
                <a:off x="343134" y="5832771"/>
                <a:ext cx="5516645" cy="906781"/>
                <a:chOff x="343134" y="5832771"/>
                <a:chExt cx="5516645" cy="906781"/>
              </a:xfrm>
            </p:grpSpPr>
            <p:grpSp>
              <p:nvGrpSpPr>
                <p:cNvPr id="25" name="Groupe 24">
                  <a:extLst>
                    <a:ext uri="{FF2B5EF4-FFF2-40B4-BE49-F238E27FC236}">
                      <a16:creationId xmlns:a16="http://schemas.microsoft.com/office/drawing/2014/main" id="{8211D059-51AA-4E82-B8D2-91D205C1B8F7}"/>
                    </a:ext>
                  </a:extLst>
                </p:cNvPr>
                <p:cNvGrpSpPr/>
                <p:nvPr/>
              </p:nvGrpSpPr>
              <p:grpSpPr>
                <a:xfrm>
                  <a:off x="343134" y="6520504"/>
                  <a:ext cx="2400000" cy="219048"/>
                  <a:chOff x="343134" y="6613229"/>
                  <a:chExt cx="2400000" cy="219048"/>
                </a:xfrm>
              </p:grpSpPr>
              <p:pic>
                <p:nvPicPr>
                  <p:cNvPr id="21" name="Image 20">
                    <a:extLst>
                      <a:ext uri="{FF2B5EF4-FFF2-40B4-BE49-F238E27FC236}">
                        <a16:creationId xmlns:a16="http://schemas.microsoft.com/office/drawing/2014/main" id="{B07C6541-E380-4EBE-9BAB-F00F874C1006}"/>
                      </a:ext>
                    </a:extLst>
                  </p:cNvPr>
                  <p:cNvPicPr>
                    <a:picLocks noChangeAspect="1"/>
                  </p:cNvPicPr>
                  <p:nvPr/>
                </p:nvPicPr>
                <p:blipFill>
                  <a:blip r:embed="rId7"/>
                  <a:stretch>
                    <a:fillRect/>
                  </a:stretch>
                </p:blipFill>
                <p:spPr>
                  <a:xfrm>
                    <a:off x="343134" y="6613229"/>
                    <a:ext cx="2400000" cy="219048"/>
                  </a:xfrm>
                  <a:prstGeom prst="rect">
                    <a:avLst/>
                  </a:prstGeom>
                </p:spPr>
              </p:pic>
              <p:sp>
                <p:nvSpPr>
                  <p:cNvPr id="24" name="Rectangle 23">
                    <a:extLst>
                      <a:ext uri="{FF2B5EF4-FFF2-40B4-BE49-F238E27FC236}">
                        <a16:creationId xmlns:a16="http://schemas.microsoft.com/office/drawing/2014/main" id="{356E3BD8-2DAB-445D-8F65-D16AE70C84C7}"/>
                      </a:ext>
                    </a:extLst>
                  </p:cNvPr>
                  <p:cNvSpPr/>
                  <p:nvPr/>
                </p:nvSpPr>
                <p:spPr>
                  <a:xfrm>
                    <a:off x="343134" y="6635749"/>
                    <a:ext cx="2400000" cy="1965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8" name="Rectangle 27">
                  <a:extLst>
                    <a:ext uri="{FF2B5EF4-FFF2-40B4-BE49-F238E27FC236}">
                      <a16:creationId xmlns:a16="http://schemas.microsoft.com/office/drawing/2014/main" id="{4F524294-80E9-43A3-A75B-23F8DCAA887C}"/>
                    </a:ext>
                  </a:extLst>
                </p:cNvPr>
                <p:cNvSpPr/>
                <p:nvPr/>
              </p:nvSpPr>
              <p:spPr>
                <a:xfrm>
                  <a:off x="1760132" y="5832771"/>
                  <a:ext cx="4099647" cy="1958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avec flèche 49">
                  <a:extLst>
                    <a:ext uri="{FF2B5EF4-FFF2-40B4-BE49-F238E27FC236}">
                      <a16:creationId xmlns:a16="http://schemas.microsoft.com/office/drawing/2014/main" id="{810254E5-78B6-4A93-80E7-95C7A89C507E}"/>
                    </a:ext>
                  </a:extLst>
                </p:cNvPr>
                <p:cNvCxnSpPr>
                  <a:cxnSpLocks/>
                  <a:endCxn id="24" idx="3"/>
                </p:cNvCxnSpPr>
                <p:nvPr/>
              </p:nvCxnSpPr>
              <p:spPr>
                <a:xfrm flipH="1">
                  <a:off x="2743134" y="6028592"/>
                  <a:ext cx="1059248" cy="612696"/>
                </a:xfrm>
                <a:prstGeom prst="straightConnector1">
                  <a:avLst/>
                </a:prstGeom>
                <a:ln w="508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35" name="Groupe 34">
            <a:extLst>
              <a:ext uri="{FF2B5EF4-FFF2-40B4-BE49-F238E27FC236}">
                <a16:creationId xmlns:a16="http://schemas.microsoft.com/office/drawing/2014/main" id="{FBDA4C0B-2200-4E72-AFBD-C6CDAB95479F}"/>
              </a:ext>
            </a:extLst>
          </p:cNvPr>
          <p:cNvGrpSpPr/>
          <p:nvPr/>
        </p:nvGrpSpPr>
        <p:grpSpPr>
          <a:xfrm>
            <a:off x="343133" y="1396719"/>
            <a:ext cx="11731502" cy="923330"/>
            <a:chOff x="343133" y="1396719"/>
            <a:chExt cx="11731502" cy="923330"/>
          </a:xfrm>
        </p:grpSpPr>
        <p:sp>
          <p:nvSpPr>
            <p:cNvPr id="7" name="ZoneTexte 6">
              <a:extLst>
                <a:ext uri="{FF2B5EF4-FFF2-40B4-BE49-F238E27FC236}">
                  <a16:creationId xmlns:a16="http://schemas.microsoft.com/office/drawing/2014/main" id="{8DA62BD1-B1AF-4E81-8FBE-590B06791F70}"/>
                </a:ext>
              </a:extLst>
            </p:cNvPr>
            <p:cNvSpPr txBox="1"/>
            <p:nvPr/>
          </p:nvSpPr>
          <p:spPr>
            <a:xfrm>
              <a:off x="6628127" y="1396719"/>
              <a:ext cx="5446508" cy="923330"/>
            </a:xfrm>
            <a:prstGeom prst="rect">
              <a:avLst/>
            </a:prstGeom>
            <a:noFill/>
          </p:spPr>
          <p:txBody>
            <a:bodyPr wrap="square" rtlCol="0">
              <a:spAutoFit/>
            </a:bodyPr>
            <a:lstStyle/>
            <a:p>
              <a:r>
                <a:rPr lang="fr-FR" dirty="0">
                  <a:solidFill>
                    <a:srgbClr val="363636"/>
                  </a:solidFill>
                  <a:ea typeface="Verdana" panose="020B0604030504040204" pitchFamily="34" charset="0"/>
                </a:rPr>
                <a:t>Police de caractère différente entre le début du sujet et la fin (subtil) + caractère étrange à la fin qui est une fantaisie rarement utilisée par des organismes officiels</a:t>
              </a:r>
            </a:p>
          </p:txBody>
        </p:sp>
        <p:cxnSp>
          <p:nvCxnSpPr>
            <p:cNvPr id="37" name="Connecteur droit avec flèche 36">
              <a:extLst>
                <a:ext uri="{FF2B5EF4-FFF2-40B4-BE49-F238E27FC236}">
                  <a16:creationId xmlns:a16="http://schemas.microsoft.com/office/drawing/2014/main" id="{098BA8AD-6E3B-44E4-8AA4-A3C0D3A01A3D}"/>
                </a:ext>
              </a:extLst>
            </p:cNvPr>
            <p:cNvCxnSpPr>
              <a:cxnSpLocks/>
            </p:cNvCxnSpPr>
            <p:nvPr/>
          </p:nvCxnSpPr>
          <p:spPr>
            <a:xfrm flipV="1">
              <a:off x="3075709" y="1563685"/>
              <a:ext cx="3502219" cy="2447"/>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7D60F79-68EE-45F1-9DA9-442A8F996296}"/>
                </a:ext>
              </a:extLst>
            </p:cNvPr>
            <p:cNvSpPr/>
            <p:nvPr/>
          </p:nvSpPr>
          <p:spPr>
            <a:xfrm>
              <a:off x="343133" y="1451715"/>
              <a:ext cx="2732575" cy="2066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 name="Groupe 35">
            <a:extLst>
              <a:ext uri="{FF2B5EF4-FFF2-40B4-BE49-F238E27FC236}">
                <a16:creationId xmlns:a16="http://schemas.microsoft.com/office/drawing/2014/main" id="{5E6C5C67-53E0-4990-AFCE-671E310132B9}"/>
              </a:ext>
            </a:extLst>
          </p:cNvPr>
          <p:cNvGrpSpPr/>
          <p:nvPr/>
        </p:nvGrpSpPr>
        <p:grpSpPr>
          <a:xfrm>
            <a:off x="2316481" y="1718424"/>
            <a:ext cx="9421292" cy="1100337"/>
            <a:chOff x="2316481" y="1718424"/>
            <a:chExt cx="9421292" cy="1100337"/>
          </a:xfrm>
        </p:grpSpPr>
        <p:cxnSp>
          <p:nvCxnSpPr>
            <p:cNvPr id="39" name="Connecteur droit avec flèche 38">
              <a:extLst>
                <a:ext uri="{FF2B5EF4-FFF2-40B4-BE49-F238E27FC236}">
                  <a16:creationId xmlns:a16="http://schemas.microsoft.com/office/drawing/2014/main" id="{70406CF6-4F21-4B71-903A-54F38B6D31BD}"/>
                </a:ext>
              </a:extLst>
            </p:cNvPr>
            <p:cNvCxnSpPr>
              <a:cxnSpLocks/>
            </p:cNvCxnSpPr>
            <p:nvPr/>
          </p:nvCxnSpPr>
          <p:spPr>
            <a:xfrm>
              <a:off x="4651543" y="1887257"/>
              <a:ext cx="1907091" cy="74241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B27FD98-E9A7-4888-BC22-6987AF21F1A5}"/>
                </a:ext>
              </a:extLst>
            </p:cNvPr>
            <p:cNvSpPr/>
            <p:nvPr/>
          </p:nvSpPr>
          <p:spPr>
            <a:xfrm>
              <a:off x="6629643" y="2449429"/>
              <a:ext cx="5108130" cy="369332"/>
            </a:xfrm>
            <a:prstGeom prst="rect">
              <a:avLst/>
            </a:prstGeom>
          </p:spPr>
          <p:txBody>
            <a:bodyPr wrap="none">
              <a:spAutoFit/>
            </a:bodyPr>
            <a:lstStyle/>
            <a:p>
              <a:r>
                <a:rPr lang="fr-FR" dirty="0">
                  <a:solidFill>
                    <a:srgbClr val="363636"/>
                  </a:solidFill>
                  <a:ea typeface="Verdana" panose="020B0604030504040204" pitchFamily="34" charset="0"/>
                </a:rPr>
                <a:t>Email d’origine rigolo mais clairement pas lié à Ameli</a:t>
              </a:r>
            </a:p>
          </p:txBody>
        </p:sp>
        <p:sp>
          <p:nvSpPr>
            <p:cNvPr id="56" name="Rectangle 55">
              <a:extLst>
                <a:ext uri="{FF2B5EF4-FFF2-40B4-BE49-F238E27FC236}">
                  <a16:creationId xmlns:a16="http://schemas.microsoft.com/office/drawing/2014/main" id="{07B126BA-8195-4878-9A4D-1479BBC114F9}"/>
                </a:ext>
              </a:extLst>
            </p:cNvPr>
            <p:cNvSpPr/>
            <p:nvPr/>
          </p:nvSpPr>
          <p:spPr>
            <a:xfrm>
              <a:off x="2316481" y="1718424"/>
              <a:ext cx="2335062" cy="2066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 name="Groupe 39">
            <a:extLst>
              <a:ext uri="{FF2B5EF4-FFF2-40B4-BE49-F238E27FC236}">
                <a16:creationId xmlns:a16="http://schemas.microsoft.com/office/drawing/2014/main" id="{55AAEB2C-7AAA-4BCB-9B6B-9F51582989D4}"/>
              </a:ext>
            </a:extLst>
          </p:cNvPr>
          <p:cNvGrpSpPr/>
          <p:nvPr/>
        </p:nvGrpSpPr>
        <p:grpSpPr>
          <a:xfrm>
            <a:off x="1745131" y="3032353"/>
            <a:ext cx="10343021" cy="1941336"/>
            <a:chOff x="1745131" y="3032353"/>
            <a:chExt cx="10343021" cy="1941336"/>
          </a:xfrm>
        </p:grpSpPr>
        <p:cxnSp>
          <p:nvCxnSpPr>
            <p:cNvPr id="42" name="Connecteur droit avec flèche 41">
              <a:extLst>
                <a:ext uri="{FF2B5EF4-FFF2-40B4-BE49-F238E27FC236}">
                  <a16:creationId xmlns:a16="http://schemas.microsoft.com/office/drawing/2014/main" id="{B17865C7-96B9-48C1-A7FA-A51B7928FC7D}"/>
                </a:ext>
              </a:extLst>
            </p:cNvPr>
            <p:cNvCxnSpPr>
              <a:cxnSpLocks/>
            </p:cNvCxnSpPr>
            <p:nvPr/>
          </p:nvCxnSpPr>
          <p:spPr>
            <a:xfrm flipV="1">
              <a:off x="4553527" y="3336905"/>
              <a:ext cx="2005107" cy="1151969"/>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EC174CB-EDAB-40CD-963D-D7153B5897F2}"/>
                </a:ext>
              </a:extLst>
            </p:cNvPr>
            <p:cNvSpPr/>
            <p:nvPr/>
          </p:nvSpPr>
          <p:spPr>
            <a:xfrm>
              <a:off x="6629643" y="3032353"/>
              <a:ext cx="5458509" cy="646331"/>
            </a:xfrm>
            <a:prstGeom prst="rect">
              <a:avLst/>
            </a:prstGeom>
          </p:spPr>
          <p:txBody>
            <a:bodyPr wrap="square">
              <a:spAutoFit/>
            </a:bodyPr>
            <a:lstStyle/>
            <a:p>
              <a:r>
                <a:rPr lang="fr-FR" dirty="0">
                  <a:solidFill>
                    <a:srgbClr val="363636"/>
                  </a:solidFill>
                  <a:ea typeface="Verdana" panose="020B0604030504040204" pitchFamily="34" charset="0"/>
                </a:rPr>
                <a:t>Fautes de frappes et d’orthographe dans un email supposé automatisé. Parfois en français approximatif.</a:t>
              </a:r>
            </a:p>
          </p:txBody>
        </p:sp>
        <p:sp>
          <p:nvSpPr>
            <p:cNvPr id="60" name="Rectangle 59">
              <a:extLst>
                <a:ext uri="{FF2B5EF4-FFF2-40B4-BE49-F238E27FC236}">
                  <a16:creationId xmlns:a16="http://schemas.microsoft.com/office/drawing/2014/main" id="{F5607AEA-8E73-4DA6-B275-C23828B34A72}"/>
                </a:ext>
              </a:extLst>
            </p:cNvPr>
            <p:cNvSpPr/>
            <p:nvPr/>
          </p:nvSpPr>
          <p:spPr>
            <a:xfrm>
              <a:off x="1745131" y="4425777"/>
              <a:ext cx="2808396" cy="547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28296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a:extLst>
              <a:ext uri="{FF2B5EF4-FFF2-40B4-BE49-F238E27FC236}">
                <a16:creationId xmlns:a16="http://schemas.microsoft.com/office/drawing/2014/main" id="{E1A1081E-CA10-4FD5-8D94-76E546EAFCBC}"/>
              </a:ext>
            </a:extLst>
          </p:cNvPr>
          <p:cNvSpPr txBox="1"/>
          <p:nvPr/>
        </p:nvSpPr>
        <p:spPr>
          <a:xfrm>
            <a:off x="838857" y="954486"/>
            <a:ext cx="7231014" cy="523220"/>
          </a:xfrm>
          <a:prstGeom prst="rect">
            <a:avLst/>
          </a:prstGeom>
          <a:noFill/>
        </p:spPr>
        <p:txBody>
          <a:bodyPr wrap="square" rtlCol="0">
            <a:spAutoFit/>
          </a:bodyPr>
          <a:lstStyle/>
          <a:p>
            <a:r>
              <a:rPr lang="fr-FR" sz="2800" dirty="0">
                <a:solidFill>
                  <a:srgbClr val="FF3300"/>
                </a:solidFill>
              </a:rPr>
              <a:t>Des indicateurs d’un email douteux</a:t>
            </a:r>
          </a:p>
        </p:txBody>
      </p:sp>
      <p:sp>
        <p:nvSpPr>
          <p:cNvPr id="7" name="ZoneTexte 6">
            <a:extLst>
              <a:ext uri="{FF2B5EF4-FFF2-40B4-BE49-F238E27FC236}">
                <a16:creationId xmlns:a16="http://schemas.microsoft.com/office/drawing/2014/main" id="{8DA62BD1-B1AF-4E81-8FBE-590B06791F70}"/>
              </a:ext>
            </a:extLst>
          </p:cNvPr>
          <p:cNvSpPr txBox="1"/>
          <p:nvPr/>
        </p:nvSpPr>
        <p:spPr>
          <a:xfrm>
            <a:off x="847055" y="1428118"/>
            <a:ext cx="10303298" cy="923330"/>
          </a:xfrm>
          <a:prstGeom prst="rect">
            <a:avLst/>
          </a:prstGeom>
          <a:noFill/>
        </p:spPr>
        <p:txBody>
          <a:bodyPr wrap="square" rtlCol="0">
            <a:spAutoFit/>
          </a:bodyPr>
          <a:lstStyle/>
          <a:p>
            <a:r>
              <a:rPr lang="fr-FR" dirty="0">
                <a:solidFill>
                  <a:srgbClr val="363636"/>
                </a:solidFill>
                <a:ea typeface="Verdana" panose="020B0604030504040204" pitchFamily="34" charset="0"/>
              </a:rPr>
              <a:t>Une technique de phishing utilisée consiste à reprendre un vrai email déjà envoyé et à le renvoyer,</a:t>
            </a:r>
          </a:p>
          <a:p>
            <a:r>
              <a:rPr lang="fr-FR" dirty="0">
                <a:solidFill>
                  <a:srgbClr val="363636"/>
                </a:solidFill>
                <a:ea typeface="Verdana" panose="020B0604030504040204" pitchFamily="34" charset="0"/>
              </a:rPr>
              <a:t>On retrouve le même expéditeur (sauf l’adresse entre crochets), destinataires (parfois masqués), sujet, contenu mais est ajouté un lien vers un site de phishing ou une pièce jointe malveillante :</a:t>
            </a:r>
          </a:p>
        </p:txBody>
      </p:sp>
      <p:pic>
        <p:nvPicPr>
          <p:cNvPr id="2050" name="Image 3" descr="image003">
            <a:extLst>
              <a:ext uri="{FF2B5EF4-FFF2-40B4-BE49-F238E27FC236}">
                <a16:creationId xmlns:a16="http://schemas.microsoft.com/office/drawing/2014/main" id="{382FF73E-8BF1-4282-8AE4-FEF01B2BC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929" y="2496633"/>
            <a:ext cx="6800850" cy="2819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E2A5F736-C8E5-4046-BDD0-D02BBDB5063E}"/>
              </a:ext>
            </a:extLst>
          </p:cNvPr>
          <p:cNvSpPr txBox="1"/>
          <p:nvPr/>
        </p:nvSpPr>
        <p:spPr>
          <a:xfrm>
            <a:off x="838200" y="5461219"/>
            <a:ext cx="9924308" cy="646331"/>
          </a:xfrm>
          <a:prstGeom prst="rect">
            <a:avLst/>
          </a:prstGeom>
          <a:noFill/>
        </p:spPr>
        <p:txBody>
          <a:bodyPr wrap="square" rtlCol="0">
            <a:spAutoFit/>
          </a:bodyPr>
          <a:lstStyle/>
          <a:p>
            <a:r>
              <a:rPr lang="fr-FR" dirty="0">
                <a:solidFill>
                  <a:srgbClr val="363636"/>
                </a:solidFill>
                <a:ea typeface="Verdana" panose="020B0604030504040204" pitchFamily="34" charset="0"/>
              </a:rPr>
              <a:t>Les pirates siphonnent le contenu des comptes qu’ils réussissent à pirater et s’en servent comme « base » pour tenter de pirater d’autres comptes.</a:t>
            </a:r>
          </a:p>
        </p:txBody>
      </p:sp>
    </p:spTree>
    <p:extLst>
      <p:ext uri="{BB962C8B-B14F-4D97-AF65-F5344CB8AC3E}">
        <p14:creationId xmlns:p14="http://schemas.microsoft.com/office/powerpoint/2010/main" val="3657598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a:extLst>
              <a:ext uri="{FF2B5EF4-FFF2-40B4-BE49-F238E27FC236}">
                <a16:creationId xmlns:a16="http://schemas.microsoft.com/office/drawing/2014/main" id="{E1A1081E-CA10-4FD5-8D94-76E546EAFCBC}"/>
              </a:ext>
            </a:extLst>
          </p:cNvPr>
          <p:cNvSpPr txBox="1"/>
          <p:nvPr/>
        </p:nvSpPr>
        <p:spPr>
          <a:xfrm>
            <a:off x="838200" y="1027906"/>
            <a:ext cx="7231014" cy="523220"/>
          </a:xfrm>
          <a:prstGeom prst="rect">
            <a:avLst/>
          </a:prstGeom>
          <a:noFill/>
        </p:spPr>
        <p:txBody>
          <a:bodyPr wrap="square" rtlCol="0">
            <a:spAutoFit/>
          </a:bodyPr>
          <a:lstStyle/>
          <a:p>
            <a:r>
              <a:rPr lang="fr-FR" sz="2800" dirty="0">
                <a:solidFill>
                  <a:srgbClr val="FF3300"/>
                </a:solidFill>
              </a:rPr>
              <a:t>Des indicateurs d’un email douteux</a:t>
            </a:r>
          </a:p>
        </p:txBody>
      </p:sp>
      <p:sp>
        <p:nvSpPr>
          <p:cNvPr id="7" name="ZoneTexte 6">
            <a:extLst>
              <a:ext uri="{FF2B5EF4-FFF2-40B4-BE49-F238E27FC236}">
                <a16:creationId xmlns:a16="http://schemas.microsoft.com/office/drawing/2014/main" id="{8DA62BD1-B1AF-4E81-8FBE-590B06791F70}"/>
              </a:ext>
            </a:extLst>
          </p:cNvPr>
          <p:cNvSpPr txBox="1"/>
          <p:nvPr/>
        </p:nvSpPr>
        <p:spPr>
          <a:xfrm>
            <a:off x="838200" y="1731261"/>
            <a:ext cx="9924308" cy="3970318"/>
          </a:xfrm>
          <a:prstGeom prst="rect">
            <a:avLst/>
          </a:prstGeom>
          <a:noFill/>
        </p:spPr>
        <p:txBody>
          <a:bodyPr wrap="square" rtlCol="0">
            <a:spAutoFit/>
          </a:bodyPr>
          <a:lstStyle/>
          <a:p>
            <a:r>
              <a:rPr lang="fr-FR" dirty="0">
                <a:solidFill>
                  <a:srgbClr val="363636"/>
                </a:solidFill>
                <a:ea typeface="Verdana" panose="020B0604030504040204" pitchFamily="34" charset="0"/>
              </a:rPr>
              <a:t>Quand un compte Lyon 1 se fait pirater, il peut être utilisé pour envoyer des pièces jointes avec une charge virale afin de pirater d’autres comptes en interne.</a:t>
            </a:r>
            <a:br>
              <a:rPr lang="fr-FR" dirty="0">
                <a:solidFill>
                  <a:srgbClr val="363636"/>
                </a:solidFill>
                <a:ea typeface="Verdana" panose="020B0604030504040204" pitchFamily="34" charset="0"/>
              </a:rPr>
            </a:br>
            <a:endParaRPr lang="fr-FR" dirty="0">
              <a:solidFill>
                <a:srgbClr val="363636"/>
              </a:solidFill>
              <a:ea typeface="Verdana" panose="020B0604030504040204" pitchFamily="34" charset="0"/>
            </a:endParaRPr>
          </a:p>
          <a:p>
            <a:r>
              <a:rPr lang="fr-FR" dirty="0">
                <a:solidFill>
                  <a:srgbClr val="FF0000"/>
                </a:solidFill>
                <a:ea typeface="Verdana" panose="020B0604030504040204" pitchFamily="34" charset="0"/>
              </a:rPr>
              <a:t>Un email bel et bien en provenance d’un compte @univ-lyon1.fr n’est donc pas toujours sûr.</a:t>
            </a:r>
          </a:p>
          <a:p>
            <a:endParaRPr lang="fr-FR" dirty="0">
              <a:solidFill>
                <a:srgbClr val="363636"/>
              </a:solidFill>
              <a:ea typeface="Verdana" panose="020B0604030504040204" pitchFamily="34" charset="0"/>
            </a:endParaRPr>
          </a:p>
          <a:p>
            <a:pPr marL="285750" indent="-285750">
              <a:buFont typeface="Arial" panose="020B0604020202020204" pitchFamily="34" charset="0"/>
              <a:buChar char="•"/>
            </a:pPr>
            <a:r>
              <a:rPr lang="fr-FR" dirty="0">
                <a:solidFill>
                  <a:srgbClr val="363636"/>
                </a:solidFill>
                <a:ea typeface="Verdana" panose="020B0604030504040204" pitchFamily="34" charset="0"/>
              </a:rPr>
              <a:t>Cette personne m’envoie-t-elle des pièces jointes habituellement ?</a:t>
            </a:r>
          </a:p>
          <a:p>
            <a:pPr marL="285750" indent="-285750">
              <a:buFont typeface="Arial" panose="020B0604020202020204" pitchFamily="34" charset="0"/>
              <a:buChar char="•"/>
            </a:pPr>
            <a:endParaRPr lang="fr-FR" dirty="0">
              <a:solidFill>
                <a:srgbClr val="363636"/>
              </a:solidFill>
              <a:ea typeface="Verdana" panose="020B0604030504040204" pitchFamily="34" charset="0"/>
            </a:endParaRPr>
          </a:p>
          <a:p>
            <a:pPr marL="285750" indent="-285750">
              <a:buFont typeface="Arial" panose="020B0604020202020204" pitchFamily="34" charset="0"/>
              <a:buChar char="•"/>
            </a:pPr>
            <a:r>
              <a:rPr lang="fr-FR" dirty="0">
                <a:solidFill>
                  <a:srgbClr val="363636"/>
                </a:solidFill>
                <a:ea typeface="Verdana" panose="020B0604030504040204" pitchFamily="34" charset="0"/>
              </a:rPr>
              <a:t>Est-ce logique qu’une pièce jointe soit dans cet email spécifique ?</a:t>
            </a:r>
          </a:p>
          <a:p>
            <a:pPr marL="285750" indent="-285750">
              <a:buFont typeface="Arial" panose="020B0604020202020204" pitchFamily="34" charset="0"/>
              <a:buChar char="•"/>
            </a:pPr>
            <a:endParaRPr lang="fr-FR" dirty="0">
              <a:solidFill>
                <a:srgbClr val="363636"/>
              </a:solidFill>
              <a:ea typeface="Verdana" panose="020B0604030504040204" pitchFamily="34" charset="0"/>
            </a:endParaRPr>
          </a:p>
          <a:p>
            <a:pPr marL="285750" indent="-285750">
              <a:buFont typeface="Arial" panose="020B0604020202020204" pitchFamily="34" charset="0"/>
              <a:buChar char="•"/>
            </a:pPr>
            <a:r>
              <a:rPr lang="fr-FR" dirty="0">
                <a:solidFill>
                  <a:srgbClr val="363636"/>
                </a:solidFill>
              </a:rPr>
              <a:t>Cette personne m’envoie un lien vers un site externe qui me demande de m’authentifier: je vérifie l’adresse du site (voir pages suivantes) </a:t>
            </a:r>
            <a:endParaRPr lang="fr-FR" dirty="0">
              <a:solidFill>
                <a:srgbClr val="363636"/>
              </a:solidFill>
              <a:ea typeface="Verdana" panose="020B0604030504040204" pitchFamily="34" charset="0"/>
            </a:endParaRPr>
          </a:p>
          <a:p>
            <a:pPr marL="285750" indent="-285750">
              <a:buFont typeface="Arial" panose="020B0604020202020204" pitchFamily="34" charset="0"/>
              <a:buChar char="•"/>
            </a:pPr>
            <a:endParaRPr lang="fr-FR" dirty="0">
              <a:solidFill>
                <a:srgbClr val="363636"/>
              </a:solidFill>
              <a:ea typeface="Verdana" panose="020B0604030504040204" pitchFamily="34" charset="0"/>
            </a:endParaRPr>
          </a:p>
          <a:p>
            <a:pPr marL="285750" indent="-285750">
              <a:buFont typeface="Arial" panose="020B0604020202020204" pitchFamily="34" charset="0"/>
              <a:buChar char="•"/>
            </a:pPr>
            <a:r>
              <a:rPr lang="fr-FR" dirty="0">
                <a:solidFill>
                  <a:srgbClr val="363636"/>
                </a:solidFill>
                <a:ea typeface="Verdana" panose="020B0604030504040204" pitchFamily="34" charset="0"/>
              </a:rPr>
              <a:t>J’ai un doute : je contacte l’émetteur du message par téléphone ou je contacte le support : </a:t>
            </a:r>
            <a:r>
              <a:rPr lang="fr-FR" dirty="0">
                <a:solidFill>
                  <a:srgbClr val="363636"/>
                </a:solidFill>
                <a:ea typeface="Verdana" panose="020B0604030504040204" pitchFamily="34" charset="0"/>
                <a:hlinkClick r:id="rId4"/>
              </a:rPr>
              <a:t>https://support.univ-lyon1.fr</a:t>
            </a:r>
            <a:r>
              <a:rPr lang="fr-FR" dirty="0">
                <a:solidFill>
                  <a:srgbClr val="363636"/>
                </a:solidFill>
                <a:ea typeface="Verdana" panose="020B0604030504040204" pitchFamily="34" charset="0"/>
              </a:rPr>
              <a:t> </a:t>
            </a:r>
          </a:p>
        </p:txBody>
      </p:sp>
    </p:spTree>
    <p:extLst>
      <p:ext uri="{BB962C8B-B14F-4D97-AF65-F5344CB8AC3E}">
        <p14:creationId xmlns:p14="http://schemas.microsoft.com/office/powerpoint/2010/main" val="2428225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2">
            <a:extLst>
              <a:ext uri="{FF2B5EF4-FFF2-40B4-BE49-F238E27FC236}">
                <a16:creationId xmlns:a16="http://schemas.microsoft.com/office/drawing/2014/main" id="{E8249A58-00ED-4D2A-9F4F-42545544F6EE}"/>
              </a:ext>
            </a:extLst>
          </p:cNvPr>
          <p:cNvSpPr txBox="1">
            <a:spLocks noChangeArrowheads="1"/>
          </p:cNvSpPr>
          <p:nvPr/>
        </p:nvSpPr>
        <p:spPr bwMode="auto">
          <a:xfrm>
            <a:off x="838200" y="1616359"/>
            <a:ext cx="10434005" cy="218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AutoNum type="arabicParen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La connexion doit être sécurisée (présence du petit cadenas dans la barre d’adresse)</a:t>
            </a:r>
          </a:p>
          <a:p>
            <a:pPr eaLnBrk="1" hangingPunct="1">
              <a:buAutoNum type="arabicParenR"/>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2) La barre d’adresse et le nom du site doivent correspondre à ce que vous souhaitez consulter</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3) S’il s’agit d’une page de connexion avec vos identifiants Lyon 1, vérifier que le début de l’adresse contient bien </a:t>
            </a:r>
            <a:r>
              <a:rPr lang="fr-FR" altLang="fr-FR" sz="1800" dirty="0">
                <a:solidFill>
                  <a:srgbClr val="FF3300"/>
                </a:solidFill>
                <a:ea typeface="Verdana" panose="020B0604030504040204" pitchFamily="34" charset="0"/>
                <a:cs typeface="Verdana" panose="020B0604030504040204" pitchFamily="34" charset="0"/>
              </a:rPr>
              <a:t>univ-lyon1.fr</a:t>
            </a:r>
            <a:r>
              <a:rPr lang="fr-FR" altLang="fr-FR" sz="1800" dirty="0">
                <a:solidFill>
                  <a:srgbClr val="363636"/>
                </a:solidFill>
                <a:ea typeface="Verdana" panose="020B0604030504040204" pitchFamily="34" charset="0"/>
                <a:cs typeface="Verdana" panose="020B0604030504040204" pitchFamily="34" charset="0"/>
              </a:rPr>
              <a:t> et qu’il s’agit d’une adresse dont vous avez l’habitude, par exemple cas.univ-lyon1.fr</a:t>
            </a:r>
          </a:p>
        </p:txBody>
      </p:sp>
      <p:sp>
        <p:nvSpPr>
          <p:cNvPr id="38" name="ZoneTexte 37">
            <a:extLst>
              <a:ext uri="{FF2B5EF4-FFF2-40B4-BE49-F238E27FC236}">
                <a16:creationId xmlns:a16="http://schemas.microsoft.com/office/drawing/2014/main" id="{E1A1081E-CA10-4FD5-8D94-76E546EAFCBC}"/>
              </a:ext>
            </a:extLst>
          </p:cNvPr>
          <p:cNvSpPr txBox="1"/>
          <p:nvPr/>
        </p:nvSpPr>
        <p:spPr>
          <a:xfrm>
            <a:off x="885094" y="1025143"/>
            <a:ext cx="9480800" cy="523220"/>
          </a:xfrm>
          <a:prstGeom prst="rect">
            <a:avLst/>
          </a:prstGeom>
          <a:noFill/>
        </p:spPr>
        <p:txBody>
          <a:bodyPr wrap="square" rtlCol="0">
            <a:spAutoFit/>
          </a:bodyPr>
          <a:lstStyle/>
          <a:p>
            <a:r>
              <a:rPr lang="fr-FR" sz="2800" dirty="0">
                <a:solidFill>
                  <a:srgbClr val="FF3300"/>
                </a:solidFill>
              </a:rPr>
              <a:t>Comment vérifier que vous êtes sur un site valide</a:t>
            </a:r>
          </a:p>
        </p:txBody>
      </p:sp>
      <p:pic>
        <p:nvPicPr>
          <p:cNvPr id="6" name="Image 5">
            <a:extLst>
              <a:ext uri="{FF2B5EF4-FFF2-40B4-BE49-F238E27FC236}">
                <a16:creationId xmlns:a16="http://schemas.microsoft.com/office/drawing/2014/main" id="{EFCF6244-6562-4602-9B98-587203664C52}"/>
              </a:ext>
            </a:extLst>
          </p:cNvPr>
          <p:cNvPicPr>
            <a:picLocks noChangeAspect="1"/>
          </p:cNvPicPr>
          <p:nvPr/>
        </p:nvPicPr>
        <p:blipFill>
          <a:blip r:embed="rId3"/>
          <a:stretch>
            <a:fillRect/>
          </a:stretch>
        </p:blipFill>
        <p:spPr>
          <a:xfrm>
            <a:off x="6440758" y="4072751"/>
            <a:ext cx="3609975" cy="1285875"/>
          </a:xfrm>
          <a:prstGeom prst="rect">
            <a:avLst/>
          </a:prstGeom>
          <a:ln>
            <a:solidFill>
              <a:srgbClr val="363636"/>
            </a:solidFill>
          </a:ln>
        </p:spPr>
      </p:pic>
      <p:pic>
        <p:nvPicPr>
          <p:cNvPr id="7" name="Image 6">
            <a:extLst>
              <a:ext uri="{FF2B5EF4-FFF2-40B4-BE49-F238E27FC236}">
                <a16:creationId xmlns:a16="http://schemas.microsoft.com/office/drawing/2014/main" id="{FFB70C5F-9766-44B6-A99F-F5CA8D6B023C}"/>
              </a:ext>
            </a:extLst>
          </p:cNvPr>
          <p:cNvPicPr>
            <a:picLocks noChangeAspect="1"/>
          </p:cNvPicPr>
          <p:nvPr/>
        </p:nvPicPr>
        <p:blipFill>
          <a:blip r:embed="rId4"/>
          <a:stretch>
            <a:fillRect/>
          </a:stretch>
        </p:blipFill>
        <p:spPr>
          <a:xfrm>
            <a:off x="1398340" y="4125138"/>
            <a:ext cx="3019425" cy="1181100"/>
          </a:xfrm>
          <a:prstGeom prst="rect">
            <a:avLst/>
          </a:prstGeom>
          <a:ln>
            <a:solidFill>
              <a:schemeClr val="tx1"/>
            </a:solidFill>
          </a:ln>
        </p:spPr>
      </p:pic>
      <p:pic>
        <p:nvPicPr>
          <p:cNvPr id="9" name="Graphique 8" descr="Coche">
            <a:extLst>
              <a:ext uri="{FF2B5EF4-FFF2-40B4-BE49-F238E27FC236}">
                <a16:creationId xmlns:a16="http://schemas.microsoft.com/office/drawing/2014/main" id="{E71A5630-04F0-4BAB-BB47-1F0AEE2445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001" y="4889039"/>
            <a:ext cx="914400" cy="914400"/>
          </a:xfrm>
          <a:prstGeom prst="rect">
            <a:avLst/>
          </a:prstGeom>
        </p:spPr>
      </p:pic>
      <p:pic>
        <p:nvPicPr>
          <p:cNvPr id="33" name="Graphique 32" descr="Coche">
            <a:extLst>
              <a:ext uri="{FF2B5EF4-FFF2-40B4-BE49-F238E27FC236}">
                <a16:creationId xmlns:a16="http://schemas.microsoft.com/office/drawing/2014/main" id="{2464A44A-8522-4B59-A374-AD3EB9C4BE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51494" y="4961609"/>
            <a:ext cx="914400" cy="914400"/>
          </a:xfrm>
          <a:prstGeom prst="rect">
            <a:avLst/>
          </a:prstGeom>
        </p:spPr>
      </p:pic>
    </p:spTree>
    <p:extLst>
      <p:ext uri="{BB962C8B-B14F-4D97-AF65-F5344CB8AC3E}">
        <p14:creationId xmlns:p14="http://schemas.microsoft.com/office/powerpoint/2010/main" val="1435707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5BB5BE9-51A0-418E-A613-EF573C2389D2}"/>
              </a:ext>
            </a:extLst>
          </p:cNvPr>
          <p:cNvPicPr>
            <a:picLocks noChangeAspect="1"/>
          </p:cNvPicPr>
          <p:nvPr/>
        </p:nvPicPr>
        <p:blipFill>
          <a:blip r:embed="rId2"/>
          <a:stretch>
            <a:fillRect/>
          </a:stretch>
        </p:blipFill>
        <p:spPr>
          <a:xfrm>
            <a:off x="427803" y="1373805"/>
            <a:ext cx="5506272" cy="5463785"/>
          </a:xfrm>
          <a:prstGeom prst="rect">
            <a:avLst/>
          </a:prstGeom>
          <a:ln>
            <a:solidFill>
              <a:schemeClr val="tx1"/>
            </a:solidFill>
          </a:ln>
        </p:spPr>
      </p:pic>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a:extLst>
              <a:ext uri="{FF2B5EF4-FFF2-40B4-BE49-F238E27FC236}">
                <a16:creationId xmlns:a16="http://schemas.microsoft.com/office/drawing/2014/main" id="{E1A1081E-CA10-4FD5-8D94-76E546EAFCBC}"/>
              </a:ext>
            </a:extLst>
          </p:cNvPr>
          <p:cNvSpPr txBox="1"/>
          <p:nvPr/>
        </p:nvSpPr>
        <p:spPr>
          <a:xfrm>
            <a:off x="911727" y="935808"/>
            <a:ext cx="9480800" cy="523220"/>
          </a:xfrm>
          <a:prstGeom prst="rect">
            <a:avLst/>
          </a:prstGeom>
          <a:noFill/>
        </p:spPr>
        <p:txBody>
          <a:bodyPr wrap="square" rtlCol="0">
            <a:spAutoFit/>
          </a:bodyPr>
          <a:lstStyle/>
          <a:p>
            <a:r>
              <a:rPr lang="fr-FR" sz="2800" dirty="0">
                <a:solidFill>
                  <a:srgbClr val="FF3300"/>
                </a:solidFill>
              </a:rPr>
              <a:t>Attention aux faux sites</a:t>
            </a:r>
          </a:p>
        </p:txBody>
      </p:sp>
      <p:pic>
        <p:nvPicPr>
          <p:cNvPr id="26" name="Graphique 25" descr="Coche">
            <a:extLst>
              <a:ext uri="{FF2B5EF4-FFF2-40B4-BE49-F238E27FC236}">
                <a16:creationId xmlns:a16="http://schemas.microsoft.com/office/drawing/2014/main" id="{4CB10880-3D6A-4EF1-9506-AD6D790266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9674" y="5943600"/>
            <a:ext cx="914400" cy="914400"/>
          </a:xfrm>
          <a:prstGeom prst="rect">
            <a:avLst/>
          </a:prstGeom>
        </p:spPr>
      </p:pic>
      <p:pic>
        <p:nvPicPr>
          <p:cNvPr id="5" name="Image 4">
            <a:extLst>
              <a:ext uri="{FF2B5EF4-FFF2-40B4-BE49-F238E27FC236}">
                <a16:creationId xmlns:a16="http://schemas.microsoft.com/office/drawing/2014/main" id="{B58C4566-670F-4E20-9BBC-C769438D3709}"/>
              </a:ext>
            </a:extLst>
          </p:cNvPr>
          <p:cNvPicPr>
            <a:picLocks noChangeAspect="1"/>
          </p:cNvPicPr>
          <p:nvPr/>
        </p:nvPicPr>
        <p:blipFill>
          <a:blip r:embed="rId6"/>
          <a:stretch>
            <a:fillRect/>
          </a:stretch>
        </p:blipFill>
        <p:spPr>
          <a:xfrm>
            <a:off x="6257927" y="1373805"/>
            <a:ext cx="5506270" cy="5463718"/>
          </a:xfrm>
          <a:prstGeom prst="rect">
            <a:avLst/>
          </a:prstGeom>
          <a:ln>
            <a:solidFill>
              <a:schemeClr val="tx1"/>
            </a:solidFill>
          </a:ln>
        </p:spPr>
      </p:pic>
      <p:pic>
        <p:nvPicPr>
          <p:cNvPr id="9" name="Graphique 8" descr="Fermer">
            <a:extLst>
              <a:ext uri="{FF2B5EF4-FFF2-40B4-BE49-F238E27FC236}">
                <a16:creationId xmlns:a16="http://schemas.microsoft.com/office/drawing/2014/main" id="{BED74561-E163-4E34-8725-2AB1164061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53697" y="5943600"/>
            <a:ext cx="914400" cy="914400"/>
          </a:xfrm>
          <a:prstGeom prst="rect">
            <a:avLst/>
          </a:prstGeom>
        </p:spPr>
      </p:pic>
      <p:sp>
        <p:nvSpPr>
          <p:cNvPr id="25" name="Rectangle 24">
            <a:extLst>
              <a:ext uri="{FF2B5EF4-FFF2-40B4-BE49-F238E27FC236}">
                <a16:creationId xmlns:a16="http://schemas.microsoft.com/office/drawing/2014/main" id="{DEA99E7F-BE33-4495-9699-E0610FA64D12}"/>
              </a:ext>
            </a:extLst>
          </p:cNvPr>
          <p:cNvSpPr/>
          <p:nvPr/>
        </p:nvSpPr>
        <p:spPr>
          <a:xfrm>
            <a:off x="6538161" y="1340331"/>
            <a:ext cx="2808396" cy="3803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218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sp>
        <p:nvSpPr>
          <p:cNvPr id="30" name="Rectangle 2"/>
          <p:cNvSpPr txBox="1">
            <a:spLocks noChangeArrowheads="1"/>
          </p:cNvSpPr>
          <p:nvPr/>
        </p:nvSpPr>
        <p:spPr bwMode="auto">
          <a:xfrm>
            <a:off x="838199" y="1656005"/>
            <a:ext cx="9744075" cy="449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L’Université met à votre disposition beaucoup d’outils « locaux » afin de répondre </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à vos besoins tout en évitant la fuite de vos données</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Les </a:t>
            </a:r>
            <a:r>
              <a:rPr lang="fr-FR" altLang="fr-FR" sz="1800" dirty="0" err="1">
                <a:solidFill>
                  <a:srgbClr val="363636"/>
                </a:solidFill>
                <a:ea typeface="Verdana" panose="020B0604030504040204" pitchFamily="34" charset="0"/>
                <a:cs typeface="Verdana" panose="020B0604030504040204" pitchFamily="34" charset="0"/>
              </a:rPr>
              <a:t>clouds</a:t>
            </a:r>
            <a:r>
              <a:rPr lang="fr-FR" altLang="fr-FR" sz="1800" dirty="0">
                <a:solidFill>
                  <a:srgbClr val="363636"/>
                </a:solidFill>
                <a:ea typeface="Verdana" panose="020B0604030504040204" pitchFamily="34" charset="0"/>
                <a:cs typeface="Verdana" panose="020B0604030504040204" pitchFamily="34" charset="0"/>
              </a:rPr>
              <a:t> (Apple, Microsoft, Amazon, Google, etc.) sont tous soumis au Patriot </a:t>
            </a:r>
            <a:r>
              <a:rPr lang="fr-FR" altLang="fr-FR" sz="1800" dirty="0" err="1">
                <a:solidFill>
                  <a:srgbClr val="363636"/>
                </a:solidFill>
                <a:ea typeface="Verdana" panose="020B0604030504040204" pitchFamily="34" charset="0"/>
                <a:cs typeface="Verdana" panose="020B0604030504040204" pitchFamily="34" charset="0"/>
              </a:rPr>
              <a:t>Act</a:t>
            </a:r>
            <a:r>
              <a:rPr lang="fr-FR" altLang="fr-FR" sz="1800" dirty="0">
                <a:solidFill>
                  <a:srgbClr val="363636"/>
                </a:solidFill>
                <a:ea typeface="Verdana" panose="020B0604030504040204" pitchFamily="34" charset="0"/>
                <a:cs typeface="Verdana" panose="020B0604030504040204" pitchFamily="34" charset="0"/>
              </a:rPr>
              <a:t> </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qui les obligent à fournir un libre accès à vos données aux services de renseignement américains</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Les recommandations du ministère et de la DINUM sont d’éviter voir d’interdire l’externalisation des données des universités vers des </a:t>
            </a:r>
            <a:r>
              <a:rPr lang="fr-FR" altLang="fr-FR" sz="1800" dirty="0" err="1">
                <a:solidFill>
                  <a:srgbClr val="363636"/>
                </a:solidFill>
                <a:ea typeface="Verdana" panose="020B0604030504040204" pitchFamily="34" charset="0"/>
                <a:cs typeface="Verdana" panose="020B0604030504040204" pitchFamily="34" charset="0"/>
              </a:rPr>
              <a:t>clouds</a:t>
            </a:r>
            <a:r>
              <a:rPr lang="fr-FR" altLang="fr-FR" sz="1800" dirty="0">
                <a:solidFill>
                  <a:srgbClr val="363636"/>
                </a:solidFill>
                <a:ea typeface="Verdana" panose="020B0604030504040204" pitchFamily="34" charset="0"/>
                <a:cs typeface="Verdana" panose="020B0604030504040204" pitchFamily="34" charset="0"/>
              </a:rPr>
              <a:t> non soumis au RGPD (typiquement tout cloud non Européen)</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Ces </a:t>
            </a:r>
            <a:r>
              <a:rPr lang="fr-FR" altLang="fr-FR" sz="1800" dirty="0" err="1">
                <a:solidFill>
                  <a:srgbClr val="363636"/>
                </a:solidFill>
                <a:ea typeface="Verdana" panose="020B0604030504040204" pitchFamily="34" charset="0"/>
                <a:cs typeface="Verdana" panose="020B0604030504040204" pitchFamily="34" charset="0"/>
              </a:rPr>
              <a:t>clouds</a:t>
            </a:r>
            <a:r>
              <a:rPr lang="fr-FR" altLang="fr-FR" sz="1800" dirty="0">
                <a:solidFill>
                  <a:srgbClr val="363636"/>
                </a:solidFill>
                <a:ea typeface="Verdana" panose="020B0604030504040204" pitchFamily="34" charset="0"/>
                <a:cs typeface="Verdana" panose="020B0604030504040204" pitchFamily="34" charset="0"/>
              </a:rPr>
              <a:t> sont malgré tout utilisés et les bloquer ne serait pas une solution</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La PSSI de l’établissement va être amenée à évoluer face à ces usages</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Toujours se rappeler : Une fois envoyé dans un cloud, un fichier peut être dupliqué mondialement et soumis à des législations bien moins protectrices qu’en France…</a:t>
            </a:r>
            <a:endParaRPr lang="fr-FR" altLang="fr-FR" sz="1800" dirty="0">
              <a:solidFill>
                <a:srgbClr val="FF3300"/>
              </a:solidFill>
              <a:ea typeface="Verdana" panose="020B0604030504040204" pitchFamily="34" charset="0"/>
              <a:cs typeface="Verdana" panose="020B0604030504040204" pitchFamily="34" charset="0"/>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885094" y="1027165"/>
            <a:ext cx="10152439" cy="523220"/>
          </a:xfrm>
          <a:prstGeom prst="rect">
            <a:avLst/>
          </a:prstGeom>
          <a:noFill/>
        </p:spPr>
        <p:txBody>
          <a:bodyPr wrap="square" rtlCol="0">
            <a:spAutoFit/>
          </a:bodyPr>
          <a:lstStyle/>
          <a:p>
            <a:r>
              <a:rPr lang="fr-FR" sz="2800" dirty="0">
                <a:solidFill>
                  <a:srgbClr val="FF3300"/>
                </a:solidFill>
              </a:rPr>
              <a:t>Protection de vos données : et le CLOUD dans tout ça?</a:t>
            </a:r>
          </a:p>
        </p:txBody>
      </p:sp>
      <p:pic>
        <p:nvPicPr>
          <p:cNvPr id="3076" name="Picture 4" descr="Free photo laptop in which there is a world of people drawn">
            <a:extLst>
              <a:ext uri="{FF2B5EF4-FFF2-40B4-BE49-F238E27FC236}">
                <a16:creationId xmlns:a16="http://schemas.microsoft.com/office/drawing/2014/main" id="{1F39A938-8DE1-4095-BC5A-A34B571EAD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46" t="13481" r="5487" b="10872"/>
          <a:stretch/>
        </p:blipFill>
        <p:spPr bwMode="auto">
          <a:xfrm>
            <a:off x="9217390" y="1162700"/>
            <a:ext cx="2699096" cy="1715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884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5">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a:extLst>
              <a:ext uri="{FF2B5EF4-FFF2-40B4-BE49-F238E27FC236}">
                <a16:creationId xmlns:a16="http://schemas.microsoft.com/office/drawing/2014/main" id="{E1A1081E-CA10-4FD5-8D94-76E546EAFCBC}"/>
              </a:ext>
            </a:extLst>
          </p:cNvPr>
          <p:cNvSpPr txBox="1"/>
          <p:nvPr/>
        </p:nvSpPr>
        <p:spPr>
          <a:xfrm>
            <a:off x="464253" y="283580"/>
            <a:ext cx="3387556" cy="523220"/>
          </a:xfrm>
          <a:prstGeom prst="rect">
            <a:avLst/>
          </a:prstGeom>
          <a:noFill/>
        </p:spPr>
        <p:txBody>
          <a:bodyPr wrap="square" rtlCol="0">
            <a:spAutoFit/>
          </a:bodyPr>
          <a:lstStyle/>
          <a:p>
            <a:r>
              <a:rPr lang="fr-FR" sz="2800" dirty="0">
                <a:solidFill>
                  <a:srgbClr val="FF3300"/>
                </a:solidFill>
              </a:rPr>
              <a:t>Une attaque originale</a:t>
            </a:r>
          </a:p>
        </p:txBody>
      </p:sp>
      <p:pic>
        <p:nvPicPr>
          <p:cNvPr id="3" name="be-careful-accepting-usb-cables-to-charge-your-phone-shorts-1280-ytshorts.savetube.me">
            <a:hlinkClick r:id="" action="ppaction://media"/>
            <a:extLst>
              <a:ext uri="{FF2B5EF4-FFF2-40B4-BE49-F238E27FC236}">
                <a16:creationId xmlns:a16="http://schemas.microsoft.com/office/drawing/2014/main" id="{CF8C1E7B-B1A1-4A8A-857A-E0A79C7403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37768" y="0"/>
            <a:ext cx="3856342" cy="6855719"/>
          </a:xfrm>
          <a:prstGeom prst="rect">
            <a:avLst/>
          </a:prstGeom>
        </p:spPr>
      </p:pic>
      <p:sp>
        <p:nvSpPr>
          <p:cNvPr id="8" name="ZoneTexte 7">
            <a:extLst>
              <a:ext uri="{FF2B5EF4-FFF2-40B4-BE49-F238E27FC236}">
                <a16:creationId xmlns:a16="http://schemas.microsoft.com/office/drawing/2014/main" id="{CE53ADB0-EB57-4146-A721-A2F430F5CEA8}"/>
              </a:ext>
            </a:extLst>
          </p:cNvPr>
          <p:cNvSpPr txBox="1"/>
          <p:nvPr/>
        </p:nvSpPr>
        <p:spPr>
          <a:xfrm>
            <a:off x="8735652" y="2908093"/>
            <a:ext cx="2659057" cy="1754326"/>
          </a:xfrm>
          <a:prstGeom prst="rect">
            <a:avLst/>
          </a:prstGeom>
          <a:noFill/>
        </p:spPr>
        <p:txBody>
          <a:bodyPr wrap="square" rtlCol="0">
            <a:spAutoFit/>
          </a:bodyPr>
          <a:lstStyle/>
          <a:p>
            <a:r>
              <a:rPr lang="fr-FR" dirty="0">
                <a:solidFill>
                  <a:srgbClr val="363636"/>
                </a:solidFill>
                <a:ea typeface="Verdana" panose="020B0604030504040204" pitchFamily="34" charset="0"/>
              </a:rPr>
              <a:t>On ne branche jamais d’appareil inconnu sur son poste de travail ou son smartphone.</a:t>
            </a:r>
          </a:p>
          <a:p>
            <a:endParaRPr lang="fr-FR" dirty="0">
              <a:solidFill>
                <a:srgbClr val="363636"/>
              </a:solidFill>
              <a:ea typeface="Verdana" panose="020B0604030504040204" pitchFamily="34" charset="0"/>
            </a:endParaRPr>
          </a:p>
          <a:p>
            <a:r>
              <a:rPr lang="fr-FR" dirty="0">
                <a:solidFill>
                  <a:srgbClr val="363636"/>
                </a:solidFill>
                <a:ea typeface="Verdana" panose="020B0604030504040204" pitchFamily="34" charset="0"/>
              </a:rPr>
              <a:t>Même… un câble USB !</a:t>
            </a:r>
          </a:p>
        </p:txBody>
      </p:sp>
      <p:sp>
        <p:nvSpPr>
          <p:cNvPr id="9" name="ZoneTexte 8">
            <a:extLst>
              <a:ext uri="{FF2B5EF4-FFF2-40B4-BE49-F238E27FC236}">
                <a16:creationId xmlns:a16="http://schemas.microsoft.com/office/drawing/2014/main" id="{539B0DFE-302E-4799-8256-952B5A6066F0}"/>
              </a:ext>
            </a:extLst>
          </p:cNvPr>
          <p:cNvSpPr txBox="1"/>
          <p:nvPr/>
        </p:nvSpPr>
        <p:spPr>
          <a:xfrm>
            <a:off x="1246748" y="6396482"/>
            <a:ext cx="2791020" cy="369332"/>
          </a:xfrm>
          <a:prstGeom prst="rect">
            <a:avLst/>
          </a:prstGeom>
          <a:noFill/>
        </p:spPr>
        <p:txBody>
          <a:bodyPr wrap="none" rtlCol="0">
            <a:spAutoFit/>
          </a:bodyPr>
          <a:lstStyle/>
          <a:p>
            <a:r>
              <a:rPr lang="fr-FR" dirty="0"/>
              <a:t>@</a:t>
            </a:r>
            <a:r>
              <a:rPr lang="fr-FR" dirty="0" err="1"/>
              <a:t>davidbombal</a:t>
            </a:r>
            <a:r>
              <a:rPr lang="fr-FR" dirty="0"/>
              <a:t> sur </a:t>
            </a:r>
            <a:r>
              <a:rPr lang="fr-FR" dirty="0" err="1"/>
              <a:t>youtube</a:t>
            </a:r>
            <a:endParaRPr lang="fr-FR" dirty="0"/>
          </a:p>
        </p:txBody>
      </p:sp>
      <p:pic>
        <p:nvPicPr>
          <p:cNvPr id="30" name="Graphique 29" descr="Avertissement">
            <a:extLst>
              <a:ext uri="{FF2B5EF4-FFF2-40B4-BE49-F238E27FC236}">
                <a16:creationId xmlns:a16="http://schemas.microsoft.com/office/drawing/2014/main" id="{C614B721-F156-4981-ACAE-0D0CA50601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19056" y="1882791"/>
            <a:ext cx="914400" cy="914400"/>
          </a:xfrm>
          <a:prstGeom prst="rect">
            <a:avLst/>
          </a:prstGeom>
        </p:spPr>
      </p:pic>
    </p:spTree>
    <p:extLst>
      <p:ext uri="{BB962C8B-B14F-4D97-AF65-F5344CB8AC3E}">
        <p14:creationId xmlns:p14="http://schemas.microsoft.com/office/powerpoint/2010/main" val="105108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62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bldLst>
      <p:bldP spid="38"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sp>
        <p:nvSpPr>
          <p:cNvPr id="30" name="Rectangle 2"/>
          <p:cNvSpPr txBox="1">
            <a:spLocks noChangeArrowheads="1"/>
          </p:cNvSpPr>
          <p:nvPr/>
        </p:nvSpPr>
        <p:spPr bwMode="auto">
          <a:xfrm>
            <a:off x="885095" y="1689946"/>
            <a:ext cx="10421810" cy="410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Installez le module « </a:t>
            </a:r>
            <a:r>
              <a:rPr lang="fr-FR" altLang="fr-FR" sz="1800" dirty="0" err="1">
                <a:solidFill>
                  <a:srgbClr val="363636"/>
                </a:solidFill>
                <a:ea typeface="Verdana" panose="020B0604030504040204" pitchFamily="34" charset="0"/>
                <a:cs typeface="Verdana" panose="020B0604030504040204" pitchFamily="34" charset="0"/>
              </a:rPr>
              <a:t>ublock</a:t>
            </a:r>
            <a:r>
              <a:rPr lang="fr-FR" altLang="fr-FR" sz="1800" dirty="0">
                <a:solidFill>
                  <a:srgbClr val="363636"/>
                </a:solidFill>
                <a:ea typeface="Verdana" panose="020B0604030504040204" pitchFamily="34" charset="0"/>
                <a:cs typeface="Verdana" panose="020B0604030504040204" pitchFamily="34" charset="0"/>
              </a:rPr>
              <a:t> </a:t>
            </a:r>
            <a:r>
              <a:rPr lang="fr-FR" altLang="fr-FR" sz="1800" dirty="0" err="1">
                <a:solidFill>
                  <a:srgbClr val="363636"/>
                </a:solidFill>
                <a:ea typeface="Verdana" panose="020B0604030504040204" pitchFamily="34" charset="0"/>
                <a:cs typeface="Verdana" panose="020B0604030504040204" pitchFamily="34" charset="0"/>
              </a:rPr>
              <a:t>origin</a:t>
            </a:r>
            <a:r>
              <a:rPr lang="fr-FR" altLang="fr-FR" sz="1800" dirty="0">
                <a:solidFill>
                  <a:srgbClr val="363636"/>
                </a:solidFill>
                <a:ea typeface="Verdana" panose="020B0604030504040204" pitchFamily="34" charset="0"/>
                <a:cs typeface="Verdana" panose="020B0604030504040204" pitchFamily="34" charset="0"/>
              </a:rPr>
              <a:t> » (</a:t>
            </a:r>
            <a:r>
              <a:rPr lang="fr-FR" altLang="fr-FR" sz="1800" dirty="0">
                <a:solidFill>
                  <a:srgbClr val="363636"/>
                </a:solidFill>
                <a:ea typeface="Verdana" panose="020B0604030504040204" pitchFamily="34" charset="0"/>
                <a:cs typeface="Verdana" panose="020B0604030504040204" pitchFamily="34" charset="0"/>
                <a:hlinkClick r:id="rId2"/>
              </a:rPr>
              <a:t>https://ublockorigin.com</a:t>
            </a:r>
            <a:r>
              <a:rPr lang="fr-FR" altLang="fr-FR" sz="1800" dirty="0">
                <a:solidFill>
                  <a:srgbClr val="363636"/>
                </a:solidFill>
                <a:ea typeface="Verdana" panose="020B0604030504040204" pitchFamily="34" charset="0"/>
                <a:cs typeface="Verdana" panose="020B0604030504040204" pitchFamily="34" charset="0"/>
              </a:rPr>
              <a:t>) qui va bloquer les publicités dans votre navigateur (</a:t>
            </a:r>
            <a:r>
              <a:rPr lang="fr-FR" altLang="fr-FR" sz="1800" dirty="0" err="1">
                <a:solidFill>
                  <a:srgbClr val="363636"/>
                </a:solidFill>
                <a:ea typeface="Verdana" panose="020B0604030504040204" pitchFamily="34" charset="0"/>
                <a:cs typeface="Verdana" panose="020B0604030504040204" pitchFamily="34" charset="0"/>
              </a:rPr>
              <a:t>firefox</a:t>
            </a:r>
            <a:r>
              <a:rPr lang="fr-FR" altLang="fr-FR" sz="1800" dirty="0">
                <a:solidFill>
                  <a:srgbClr val="363636"/>
                </a:solidFill>
                <a:ea typeface="Verdana" panose="020B0604030504040204" pitchFamily="34" charset="0"/>
                <a:cs typeface="Verdana" panose="020B0604030504040204" pitchFamily="34" charset="0"/>
              </a:rPr>
              <a:t> ou chrome) : les publicités sont parfois un vecteur d’attaque.</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Si vous devez stocker des données dans un cloud externe, chiffrez vos données avant de les stocker (compresser dans une archive avec un mot de passe ou utiliser un logiciel de chiffrement comme par exemple </a:t>
            </a:r>
            <a:r>
              <a:rPr lang="fr-FR" altLang="fr-FR" sz="1800" dirty="0">
                <a:solidFill>
                  <a:srgbClr val="363636"/>
                </a:solidFill>
                <a:ea typeface="Verdana" panose="020B0604030504040204" pitchFamily="34" charset="0"/>
                <a:cs typeface="Verdana" panose="020B0604030504040204" pitchFamily="34" charset="0"/>
                <a:hlinkClick r:id="rId3"/>
              </a:rPr>
              <a:t>https://www.veracrypt.fr/</a:t>
            </a:r>
            <a:r>
              <a:rPr lang="fr-FR" altLang="fr-FR" sz="1800" dirty="0">
                <a:solidFill>
                  <a:srgbClr val="363636"/>
                </a:solidFill>
                <a:ea typeface="Verdana" panose="020B0604030504040204" pitchFamily="34" charset="0"/>
                <a:cs typeface="Verdana" panose="020B0604030504040204" pitchFamily="34" charset="0"/>
              </a:rPr>
              <a:t>)</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Désactivez le </a:t>
            </a:r>
            <a:r>
              <a:rPr lang="fr-FR" altLang="fr-FR" sz="1800" dirty="0" err="1">
                <a:solidFill>
                  <a:srgbClr val="363636"/>
                </a:solidFill>
                <a:ea typeface="Verdana" panose="020B0604030504040204" pitchFamily="34" charset="0"/>
                <a:cs typeface="Verdana" panose="020B0604030504040204" pitchFamily="34" charset="0"/>
              </a:rPr>
              <a:t>bluetooth</a:t>
            </a:r>
            <a:r>
              <a:rPr lang="fr-FR" altLang="fr-FR" sz="1800" dirty="0">
                <a:solidFill>
                  <a:srgbClr val="363636"/>
                </a:solidFill>
                <a:ea typeface="Verdana" panose="020B0604030504040204" pitchFamily="34" charset="0"/>
                <a:cs typeface="Verdana" panose="020B0604030504040204" pitchFamily="34" charset="0"/>
              </a:rPr>
              <a:t> de vos appareils quand vous en avez pas l’usage</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N’utilisez pas les réseaux wifi sans mot de passe</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N’hésitez pas à nous contacter : </a:t>
            </a:r>
            <a:r>
              <a:rPr lang="fr-FR" altLang="fr-FR" sz="1800" dirty="0">
                <a:solidFill>
                  <a:srgbClr val="363636"/>
                </a:solidFill>
                <a:ea typeface="Verdana" panose="020B0604030504040204" pitchFamily="34" charset="0"/>
                <a:cs typeface="Verdana" panose="020B0604030504040204" pitchFamily="34" charset="0"/>
                <a:hlinkClick r:id="rId4"/>
              </a:rPr>
              <a:t>https://support.univ-lyon1.fr</a:t>
            </a:r>
            <a:r>
              <a:rPr lang="fr-FR" altLang="fr-FR" sz="1800" dirty="0">
                <a:solidFill>
                  <a:srgbClr val="363636"/>
                </a:solidFill>
                <a:ea typeface="Verdana" panose="020B0604030504040204" pitchFamily="34" charset="0"/>
                <a:cs typeface="Verdana" panose="020B0604030504040204" pitchFamily="34" charset="0"/>
              </a:rPr>
              <a:t> c’est gratuit </a:t>
            </a:r>
            <a:r>
              <a:rPr lang="fr-FR" altLang="fr-FR" sz="1800" dirty="0">
                <a:solidFill>
                  <a:srgbClr val="363636"/>
                </a:solidFill>
                <a:ea typeface="Verdana" panose="020B0604030504040204" pitchFamily="34" charset="0"/>
                <a:cs typeface="Verdana" panose="020B0604030504040204" pitchFamily="34" charset="0"/>
                <a:sym typeface="Wingdings" panose="05000000000000000000" pitchFamily="2" charset="2"/>
              </a:rPr>
              <a:t></a:t>
            </a:r>
            <a:endParaRPr lang="fr-FR" altLang="fr-FR" sz="1800" dirty="0">
              <a:solidFill>
                <a:srgbClr val="FF3300"/>
              </a:solidFill>
              <a:ea typeface="Verdana" panose="020B0604030504040204" pitchFamily="34" charset="0"/>
              <a:cs typeface="Verdana" panose="020B0604030504040204" pitchFamily="34" charset="0"/>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5">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885095" y="1027165"/>
            <a:ext cx="6439338" cy="523220"/>
          </a:xfrm>
          <a:prstGeom prst="rect">
            <a:avLst/>
          </a:prstGeom>
          <a:noFill/>
        </p:spPr>
        <p:txBody>
          <a:bodyPr wrap="square" rtlCol="0">
            <a:spAutoFit/>
          </a:bodyPr>
          <a:lstStyle/>
          <a:p>
            <a:r>
              <a:rPr lang="fr-FR" sz="2800" dirty="0">
                <a:solidFill>
                  <a:srgbClr val="FF3300"/>
                </a:solidFill>
              </a:rPr>
              <a:t>Quelques astuces avant de terminer</a:t>
            </a:r>
          </a:p>
        </p:txBody>
      </p:sp>
    </p:spTree>
    <p:extLst>
      <p:ext uri="{BB962C8B-B14F-4D97-AF65-F5344CB8AC3E}">
        <p14:creationId xmlns:p14="http://schemas.microsoft.com/office/powerpoint/2010/main" val="2025172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Votre compte informatique 3/3</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B7A6CAB4-B330-454C-9145-B31A600AD82D}"/>
              </a:ext>
            </a:extLst>
          </p:cNvPr>
          <p:cNvPicPr>
            <a:picLocks noChangeAspect="1"/>
          </p:cNvPicPr>
          <p:nvPr/>
        </p:nvPicPr>
        <p:blipFill>
          <a:blip r:embed="rId3"/>
          <a:stretch>
            <a:fillRect/>
          </a:stretch>
        </p:blipFill>
        <p:spPr>
          <a:xfrm>
            <a:off x="260691" y="1833248"/>
            <a:ext cx="7419048" cy="304762"/>
          </a:xfrm>
          <a:prstGeom prst="rect">
            <a:avLst/>
          </a:prstGeom>
        </p:spPr>
      </p:pic>
      <p:cxnSp>
        <p:nvCxnSpPr>
          <p:cNvPr id="54" name="Connecteur droit avec flèche 53">
            <a:extLst>
              <a:ext uri="{FF2B5EF4-FFF2-40B4-BE49-F238E27FC236}">
                <a16:creationId xmlns:a16="http://schemas.microsoft.com/office/drawing/2014/main" id="{760CE638-C0C7-4FCC-94FD-BE453C691147}"/>
              </a:ext>
            </a:extLst>
          </p:cNvPr>
          <p:cNvCxnSpPr>
            <a:cxnSpLocks/>
          </p:cNvCxnSpPr>
          <p:nvPr/>
        </p:nvCxnSpPr>
        <p:spPr>
          <a:xfrm>
            <a:off x="277151" y="2138010"/>
            <a:ext cx="1051338" cy="41026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B983CE0F-620C-4B20-8B27-5F66D45310C9}"/>
              </a:ext>
            </a:extLst>
          </p:cNvPr>
          <p:cNvCxnSpPr>
            <a:cxnSpLocks/>
          </p:cNvCxnSpPr>
          <p:nvPr/>
        </p:nvCxnSpPr>
        <p:spPr>
          <a:xfrm>
            <a:off x="5635128" y="2864821"/>
            <a:ext cx="795149" cy="0"/>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66AAEAE9-3B16-4C6D-B1AB-C5164E084649}"/>
              </a:ext>
            </a:extLst>
          </p:cNvPr>
          <p:cNvGrpSpPr/>
          <p:nvPr/>
        </p:nvGrpSpPr>
        <p:grpSpPr>
          <a:xfrm>
            <a:off x="1328489" y="2309114"/>
            <a:ext cx="4306639" cy="1428611"/>
            <a:chOff x="1328489" y="2309114"/>
            <a:chExt cx="4306639" cy="1428611"/>
          </a:xfrm>
        </p:grpSpPr>
        <p:pic>
          <p:nvPicPr>
            <p:cNvPr id="4" name="Image 3">
              <a:extLst>
                <a:ext uri="{FF2B5EF4-FFF2-40B4-BE49-F238E27FC236}">
                  <a16:creationId xmlns:a16="http://schemas.microsoft.com/office/drawing/2014/main" id="{2953EC1B-5073-47F5-B038-16E46CEBB1A5}"/>
                </a:ext>
              </a:extLst>
            </p:cNvPr>
            <p:cNvPicPr>
              <a:picLocks noChangeAspect="1"/>
            </p:cNvPicPr>
            <p:nvPr/>
          </p:nvPicPr>
          <p:blipFill>
            <a:blip r:embed="rId4"/>
            <a:stretch>
              <a:fillRect/>
            </a:stretch>
          </p:blipFill>
          <p:spPr>
            <a:xfrm>
              <a:off x="1328489" y="2309114"/>
              <a:ext cx="4306639" cy="1428611"/>
            </a:xfrm>
            <a:prstGeom prst="rect">
              <a:avLst/>
            </a:prstGeom>
          </p:spPr>
        </p:pic>
        <p:sp>
          <p:nvSpPr>
            <p:cNvPr id="16" name="ZoneTexte 15">
              <a:extLst>
                <a:ext uri="{FF2B5EF4-FFF2-40B4-BE49-F238E27FC236}">
                  <a16:creationId xmlns:a16="http://schemas.microsoft.com/office/drawing/2014/main" id="{0E61ED3D-9EEA-4722-BA57-D363E90B7C27}"/>
                </a:ext>
              </a:extLst>
            </p:cNvPr>
            <p:cNvSpPr txBox="1"/>
            <p:nvPr/>
          </p:nvSpPr>
          <p:spPr>
            <a:xfrm>
              <a:off x="2448275" y="2309114"/>
              <a:ext cx="1893467" cy="276999"/>
            </a:xfrm>
            <a:prstGeom prst="rect">
              <a:avLst/>
            </a:prstGeom>
            <a:noFill/>
          </p:spPr>
          <p:txBody>
            <a:bodyPr wrap="square" rtlCol="0">
              <a:spAutoFit/>
            </a:bodyPr>
            <a:lstStyle/>
            <a:p>
              <a:r>
                <a:rPr lang="fr-FR" sz="1200" dirty="0">
                  <a:solidFill>
                    <a:srgbClr val="FF3300"/>
                  </a:solidFill>
                </a:rPr>
                <a:t>Nom de naissance !</a:t>
              </a:r>
            </a:p>
          </p:txBody>
        </p:sp>
        <p:sp>
          <p:nvSpPr>
            <p:cNvPr id="61" name="ZoneTexte 60">
              <a:extLst>
                <a:ext uri="{FF2B5EF4-FFF2-40B4-BE49-F238E27FC236}">
                  <a16:creationId xmlns:a16="http://schemas.microsoft.com/office/drawing/2014/main" id="{E5673AE6-1F09-4007-847B-5E38B94E137A}"/>
                </a:ext>
              </a:extLst>
            </p:cNvPr>
            <p:cNvSpPr txBox="1"/>
            <p:nvPr/>
          </p:nvSpPr>
          <p:spPr>
            <a:xfrm>
              <a:off x="2535074" y="3431574"/>
              <a:ext cx="1893467" cy="276999"/>
            </a:xfrm>
            <a:prstGeom prst="rect">
              <a:avLst/>
            </a:prstGeom>
            <a:noFill/>
          </p:spPr>
          <p:txBody>
            <a:bodyPr wrap="square" rtlCol="0">
              <a:spAutoFit/>
            </a:bodyPr>
            <a:lstStyle/>
            <a:p>
              <a:r>
                <a:rPr lang="fr-FR" sz="1200" dirty="0">
                  <a:solidFill>
                    <a:srgbClr val="FF3300"/>
                  </a:solidFill>
                </a:rPr>
                <a:t>Voir avec votre RH</a:t>
              </a:r>
            </a:p>
          </p:txBody>
        </p:sp>
      </p:grpSp>
      <p:pic>
        <p:nvPicPr>
          <p:cNvPr id="17" name="Image 16">
            <a:extLst>
              <a:ext uri="{FF2B5EF4-FFF2-40B4-BE49-F238E27FC236}">
                <a16:creationId xmlns:a16="http://schemas.microsoft.com/office/drawing/2014/main" id="{FB1276C3-3906-4FB9-8261-1A466C2A57DB}"/>
              </a:ext>
            </a:extLst>
          </p:cNvPr>
          <p:cNvPicPr>
            <a:picLocks noChangeAspect="1"/>
          </p:cNvPicPr>
          <p:nvPr/>
        </p:nvPicPr>
        <p:blipFill>
          <a:blip r:embed="rId5"/>
          <a:stretch>
            <a:fillRect/>
          </a:stretch>
        </p:blipFill>
        <p:spPr>
          <a:xfrm>
            <a:off x="6430277" y="2269459"/>
            <a:ext cx="5622856" cy="2424534"/>
          </a:xfrm>
          <a:prstGeom prst="rect">
            <a:avLst/>
          </a:prstGeom>
        </p:spPr>
      </p:pic>
      <p:pic>
        <p:nvPicPr>
          <p:cNvPr id="18" name="Image 17">
            <a:extLst>
              <a:ext uri="{FF2B5EF4-FFF2-40B4-BE49-F238E27FC236}">
                <a16:creationId xmlns:a16="http://schemas.microsoft.com/office/drawing/2014/main" id="{D508235D-B785-42E3-A086-22B6F8728A8C}"/>
              </a:ext>
            </a:extLst>
          </p:cNvPr>
          <p:cNvPicPr>
            <a:picLocks noChangeAspect="1"/>
          </p:cNvPicPr>
          <p:nvPr/>
        </p:nvPicPr>
        <p:blipFill rotWithShape="1">
          <a:blip r:embed="rId6"/>
          <a:srcRect b="13334"/>
          <a:stretch/>
        </p:blipFill>
        <p:spPr>
          <a:xfrm>
            <a:off x="277151" y="4866650"/>
            <a:ext cx="3085714" cy="255872"/>
          </a:xfrm>
          <a:prstGeom prst="rect">
            <a:avLst/>
          </a:prstGeom>
        </p:spPr>
      </p:pic>
      <p:pic>
        <p:nvPicPr>
          <p:cNvPr id="29" name="Image 28">
            <a:extLst>
              <a:ext uri="{FF2B5EF4-FFF2-40B4-BE49-F238E27FC236}">
                <a16:creationId xmlns:a16="http://schemas.microsoft.com/office/drawing/2014/main" id="{AC272E1D-AC25-4F3D-B1AD-F33E99063918}"/>
              </a:ext>
            </a:extLst>
          </p:cNvPr>
          <p:cNvPicPr>
            <a:picLocks noChangeAspect="1"/>
          </p:cNvPicPr>
          <p:nvPr/>
        </p:nvPicPr>
        <p:blipFill>
          <a:blip r:embed="rId7"/>
          <a:stretch>
            <a:fillRect/>
          </a:stretch>
        </p:blipFill>
        <p:spPr>
          <a:xfrm>
            <a:off x="260691" y="5507990"/>
            <a:ext cx="2733333" cy="247619"/>
          </a:xfrm>
          <a:prstGeom prst="rect">
            <a:avLst/>
          </a:prstGeom>
        </p:spPr>
      </p:pic>
      <p:sp>
        <p:nvSpPr>
          <p:cNvPr id="81" name="ZoneTexte 80">
            <a:extLst>
              <a:ext uri="{FF2B5EF4-FFF2-40B4-BE49-F238E27FC236}">
                <a16:creationId xmlns:a16="http://schemas.microsoft.com/office/drawing/2014/main" id="{6E9D9F61-FD57-40ED-A952-AD43282DEE75}"/>
              </a:ext>
            </a:extLst>
          </p:cNvPr>
          <p:cNvSpPr txBox="1"/>
          <p:nvPr/>
        </p:nvSpPr>
        <p:spPr>
          <a:xfrm>
            <a:off x="3458307" y="1130140"/>
            <a:ext cx="5275385" cy="523220"/>
          </a:xfrm>
          <a:prstGeom prst="rect">
            <a:avLst/>
          </a:prstGeom>
          <a:noFill/>
        </p:spPr>
        <p:txBody>
          <a:bodyPr wrap="square" rtlCol="0">
            <a:spAutoFit/>
          </a:bodyPr>
          <a:lstStyle/>
          <a:p>
            <a:pPr algn="ctr"/>
            <a:r>
              <a:rPr lang="fr-FR" sz="2800" dirty="0">
                <a:solidFill>
                  <a:srgbClr val="FF3300"/>
                </a:solidFill>
                <a:hlinkClick r:id="rId8">
                  <a:extLst>
                    <a:ext uri="{A12FA001-AC4F-418D-AE19-62706E023703}">
                      <ahyp:hlinkClr xmlns:ahyp="http://schemas.microsoft.com/office/drawing/2018/hyperlinkcolor" val="tx"/>
                    </a:ext>
                  </a:extLst>
                </a:hlinkClick>
              </a:rPr>
              <a:t>https://sesame.univ-lyon1.fr</a:t>
            </a:r>
            <a:endParaRPr lang="fr-FR" sz="2800" dirty="0">
              <a:solidFill>
                <a:srgbClr val="FF3300"/>
              </a:solidFill>
            </a:endParaRPr>
          </a:p>
        </p:txBody>
      </p:sp>
    </p:spTree>
    <p:extLst>
      <p:ext uri="{BB962C8B-B14F-4D97-AF65-F5344CB8AC3E}">
        <p14:creationId xmlns:p14="http://schemas.microsoft.com/office/powerpoint/2010/main" val="2717209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24">
            <a:extLst>
              <a:ext uri="{FF2B5EF4-FFF2-40B4-BE49-F238E27FC236}">
                <a16:creationId xmlns:a16="http://schemas.microsoft.com/office/drawing/2014/main" id="{A74DE9E0-1151-4D59-A614-E77D36E1147E}"/>
              </a:ext>
            </a:extLst>
          </p:cNvPr>
          <p:cNvSpPr txBox="1"/>
          <p:nvPr/>
        </p:nvSpPr>
        <p:spPr>
          <a:xfrm>
            <a:off x="1765395" y="3621827"/>
            <a:ext cx="8661209" cy="954107"/>
          </a:xfrm>
          <a:prstGeom prst="rect">
            <a:avLst/>
          </a:prstGeom>
          <a:noFill/>
        </p:spPr>
        <p:txBody>
          <a:bodyPr wrap="square" rtlCol="0">
            <a:spAutoFit/>
          </a:bodyPr>
          <a:lstStyle/>
          <a:p>
            <a:pPr algn="ctr"/>
            <a:r>
              <a:rPr lang="fr-FR" sz="2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Télécharger cette présentation :</a:t>
            </a:r>
          </a:p>
          <a:p>
            <a:pPr algn="ctr"/>
            <a:r>
              <a:rPr lang="fr-FR" sz="2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hlinkClick r:id="rId3"/>
              </a:rPr>
              <a:t>https://www.univ-lyon1.fr/nouveaux-arrivants</a:t>
            </a:r>
            <a:r>
              <a:rPr lang="fr-FR" sz="2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3" name="ZoneTexte 2">
            <a:extLst>
              <a:ext uri="{FF2B5EF4-FFF2-40B4-BE49-F238E27FC236}">
                <a16:creationId xmlns:a16="http://schemas.microsoft.com/office/drawing/2014/main" id="{BCC55FB8-EDF7-4B9A-8CFB-DD7FFECC2E4E}"/>
              </a:ext>
            </a:extLst>
          </p:cNvPr>
          <p:cNvSpPr txBox="1"/>
          <p:nvPr/>
        </p:nvSpPr>
        <p:spPr>
          <a:xfrm>
            <a:off x="3188453" y="2139789"/>
            <a:ext cx="5671553" cy="830997"/>
          </a:xfrm>
          <a:prstGeom prst="rect">
            <a:avLst/>
          </a:prstGeom>
          <a:noFill/>
          <a:ln>
            <a:solidFill>
              <a:srgbClr val="FF3300"/>
            </a:solidFill>
          </a:ln>
        </p:spPr>
        <p:txBody>
          <a:bodyPr wrap="none" rtlCol="0">
            <a:spAutoFit/>
          </a:bodyPr>
          <a:lstStyle/>
          <a:p>
            <a:pPr algn="ctr"/>
            <a:r>
              <a:rPr lang="fr-FR" sz="1600" dirty="0">
                <a:solidFill>
                  <a:srgbClr val="363636"/>
                </a:solidFill>
                <a:latin typeface="Verdana" panose="020B0604030504040204" pitchFamily="34" charset="0"/>
                <a:ea typeface="Verdana" panose="020B0604030504040204" pitchFamily="34" charset="0"/>
              </a:rPr>
              <a:t>Merci pour votre attention lors de cette présentation </a:t>
            </a:r>
          </a:p>
          <a:p>
            <a:pPr algn="ctr"/>
            <a:r>
              <a:rPr lang="fr-FR" sz="1600" dirty="0">
                <a:solidFill>
                  <a:srgbClr val="363636"/>
                </a:solidFill>
                <a:latin typeface="Verdana" panose="020B0604030504040204" pitchFamily="34" charset="0"/>
                <a:ea typeface="Verdana" panose="020B0604030504040204" pitchFamily="34" charset="0"/>
              </a:rPr>
              <a:t>Merci pour votre vigilance future</a:t>
            </a:r>
          </a:p>
          <a:p>
            <a:pPr algn="ctr"/>
            <a:r>
              <a:rPr lang="fr-FR" sz="1600" dirty="0">
                <a:solidFill>
                  <a:srgbClr val="363636"/>
                </a:solidFill>
                <a:latin typeface="Verdana" panose="020B0604030504040204" pitchFamily="34" charset="0"/>
                <a:ea typeface="Verdana" panose="020B0604030504040204" pitchFamily="34" charset="0"/>
              </a:rPr>
              <a:t>Des questions ?</a:t>
            </a:r>
          </a:p>
        </p:txBody>
      </p:sp>
    </p:spTree>
    <p:extLst>
      <p:ext uri="{BB962C8B-B14F-4D97-AF65-F5344CB8AC3E}">
        <p14:creationId xmlns:p14="http://schemas.microsoft.com/office/powerpoint/2010/main" val="1597935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Support informatique</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28" y="1641581"/>
            <a:ext cx="11119876" cy="2539157"/>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Guichet unique pour le support informatique</a:t>
            </a:r>
          </a:p>
          <a:p>
            <a:pPr marL="285750" indent="-285750">
              <a:spcAft>
                <a:spcPts val="300"/>
              </a:spcAft>
              <a:buFont typeface="Arial" panose="020B0604020202020204" pitchFamily="34" charset="0"/>
              <a:buChar char="•"/>
            </a:pPr>
            <a:r>
              <a:rPr lang="fr-FR" dirty="0">
                <a:solidFill>
                  <a:srgbClr val="363636"/>
                </a:solidFill>
              </a:rPr>
              <a:t>4 services répondent à vos demandes: DSI, CISR, ICAP et SMIR ; Ainsi que le pôle Web de la Direction de la Communication</a:t>
            </a:r>
          </a:p>
          <a:p>
            <a:pPr marL="285750" indent="-285750">
              <a:spcAft>
                <a:spcPts val="300"/>
              </a:spcAft>
              <a:buFont typeface="Arial" panose="020B0604020202020204" pitchFamily="34" charset="0"/>
              <a:buChar char="•"/>
            </a:pPr>
            <a:r>
              <a:rPr lang="fr-FR" dirty="0">
                <a:solidFill>
                  <a:srgbClr val="363636"/>
                </a:solidFill>
              </a:rPr>
              <a:t>Vous choisissez un thème pour votre demande (email, web, fichiers, …) puis répondez à un formulaire pour créer votre ticket</a:t>
            </a:r>
          </a:p>
          <a:p>
            <a:pPr marL="285750" indent="-285750">
              <a:spcAft>
                <a:spcPts val="300"/>
              </a:spcAft>
              <a:buFont typeface="Arial" panose="020B0604020202020204" pitchFamily="34" charset="0"/>
              <a:buChar char="•"/>
            </a:pPr>
            <a:r>
              <a:rPr lang="fr-FR" dirty="0">
                <a:solidFill>
                  <a:srgbClr val="363636"/>
                </a:solidFill>
              </a:rPr>
              <a:t>Vous pouvez saisir une demande pour une autre personne (compte bloqué par exemple)</a:t>
            </a:r>
          </a:p>
          <a:p>
            <a:pPr marL="285750" indent="-285750">
              <a:spcAft>
                <a:spcPts val="300"/>
              </a:spcAft>
              <a:buFont typeface="Arial" panose="020B0604020202020204" pitchFamily="34" charset="0"/>
              <a:buChar char="•"/>
            </a:pPr>
            <a:r>
              <a:rPr lang="fr-FR" dirty="0">
                <a:solidFill>
                  <a:srgbClr val="363636"/>
                </a:solidFill>
              </a:rPr>
              <a:t>Centre d’appel DSI : 371 55 ou 04 26 23 71 55</a:t>
            </a:r>
          </a:p>
          <a:p>
            <a:pPr marL="285750" indent="-285750">
              <a:spcAft>
                <a:spcPts val="300"/>
              </a:spcAft>
              <a:buFont typeface="Arial" panose="020B0604020202020204" pitchFamily="34" charset="0"/>
              <a:buChar char="•"/>
            </a:pPr>
            <a:r>
              <a:rPr lang="fr-FR" dirty="0">
                <a:solidFill>
                  <a:srgbClr val="363636"/>
                </a:solidFill>
              </a:rPr>
              <a:t>Centre d’appel CISR : 479 99 ou 04 72 44 79 99</a:t>
            </a:r>
          </a:p>
        </p:txBody>
      </p:sp>
      <p:sp>
        <p:nvSpPr>
          <p:cNvPr id="35" name="ZoneTexte 34">
            <a:extLst>
              <a:ext uri="{FF2B5EF4-FFF2-40B4-BE49-F238E27FC236}">
                <a16:creationId xmlns:a16="http://schemas.microsoft.com/office/drawing/2014/main" id="{B0D74346-7C71-4E1D-BBCC-A9669FF2C75E}"/>
              </a:ext>
            </a:extLst>
          </p:cNvPr>
          <p:cNvSpPr txBox="1"/>
          <p:nvPr/>
        </p:nvSpPr>
        <p:spPr>
          <a:xfrm>
            <a:off x="3214199" y="1093105"/>
            <a:ext cx="5275385" cy="523220"/>
          </a:xfrm>
          <a:prstGeom prst="rect">
            <a:avLst/>
          </a:prstGeom>
          <a:noFill/>
        </p:spPr>
        <p:txBody>
          <a:bodyPr wrap="square" rtlCol="0">
            <a:spAutoFit/>
          </a:bodyPr>
          <a:lstStyle/>
          <a:p>
            <a:pPr algn="ctr"/>
            <a:r>
              <a:rPr lang="fr-FR" sz="2800" dirty="0">
                <a:solidFill>
                  <a:srgbClr val="FF3300"/>
                </a:solidFill>
                <a:hlinkClick r:id="rId3">
                  <a:extLst>
                    <a:ext uri="{A12FA001-AC4F-418D-AE19-62706E023703}">
                      <ahyp:hlinkClr xmlns:ahyp="http://schemas.microsoft.com/office/drawing/2018/hyperlinkcolor" val="tx"/>
                    </a:ext>
                  </a:extLst>
                </a:hlinkClick>
              </a:rPr>
              <a:t>https://support.univ-lyon1.fr</a:t>
            </a:r>
            <a:endParaRPr lang="fr-FR" sz="2800" dirty="0">
              <a:solidFill>
                <a:srgbClr val="FF3300"/>
              </a:solidFill>
            </a:endParaRPr>
          </a:p>
        </p:txBody>
      </p:sp>
      <p:pic>
        <p:nvPicPr>
          <p:cNvPr id="3" name="Image 2">
            <a:extLst>
              <a:ext uri="{FF2B5EF4-FFF2-40B4-BE49-F238E27FC236}">
                <a16:creationId xmlns:a16="http://schemas.microsoft.com/office/drawing/2014/main" id="{39C5484B-E0E0-4E88-B96F-67880A3381D1}"/>
              </a:ext>
            </a:extLst>
          </p:cNvPr>
          <p:cNvPicPr>
            <a:picLocks noChangeAspect="1"/>
          </p:cNvPicPr>
          <p:nvPr/>
        </p:nvPicPr>
        <p:blipFill rotWithShape="1">
          <a:blip r:embed="rId4"/>
          <a:srcRect b="14420"/>
          <a:stretch/>
        </p:blipFill>
        <p:spPr>
          <a:xfrm>
            <a:off x="293720" y="4136668"/>
            <a:ext cx="10418545" cy="2159501"/>
          </a:xfrm>
          <a:prstGeom prst="rect">
            <a:avLst/>
          </a:prstGeom>
        </p:spPr>
      </p:pic>
    </p:spTree>
    <p:extLst>
      <p:ext uri="{BB962C8B-B14F-4D97-AF65-F5344CB8AC3E}">
        <p14:creationId xmlns:p14="http://schemas.microsoft.com/office/powerpoint/2010/main" val="2892651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Aide en ligne</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29" y="1923281"/>
            <a:ext cx="10804523" cy="2577629"/>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Centre de documentation en ligne pour toutes les applications</a:t>
            </a:r>
          </a:p>
          <a:p>
            <a:pPr marL="285750" indent="-285750">
              <a:spcAft>
                <a:spcPts val="300"/>
              </a:spcAft>
              <a:buFont typeface="Arial" panose="020B0604020202020204" pitchFamily="34" charset="0"/>
              <a:buChar char="•"/>
            </a:pPr>
            <a:r>
              <a:rPr lang="fr-FR" dirty="0">
                <a:solidFill>
                  <a:srgbClr val="363636"/>
                </a:solidFill>
              </a:rPr>
              <a:t>Informations plutôt techniques</a:t>
            </a:r>
          </a:p>
          <a:p>
            <a:pPr marL="285750" indent="-285750">
              <a:spcAft>
                <a:spcPts val="300"/>
              </a:spcAft>
              <a:buFont typeface="Arial" panose="020B0604020202020204" pitchFamily="34" charset="0"/>
              <a:buChar char="•"/>
            </a:pPr>
            <a:r>
              <a:rPr lang="fr-FR" dirty="0">
                <a:solidFill>
                  <a:srgbClr val="363636"/>
                </a:solidFill>
              </a:rPr>
              <a:t>En constante évolution…</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trouverez principalement les informations vous concernant ici :</a:t>
            </a:r>
          </a:p>
          <a:p>
            <a:pPr marL="285750" indent="-285750">
              <a:spcAft>
                <a:spcPts val="300"/>
              </a:spcAft>
              <a:buFont typeface="Arial" panose="020B0604020202020204" pitchFamily="34" charset="0"/>
              <a:buChar char="•"/>
            </a:pPr>
            <a:r>
              <a:rPr lang="fr-FR" dirty="0">
                <a:solidFill>
                  <a:srgbClr val="363636"/>
                </a:solidFill>
                <a:hlinkClick r:id="rId3"/>
              </a:rPr>
              <a:t>https://dsi-wiki.univ-lyon1.fr/pages/viewpage.action?pageId=54166817</a:t>
            </a:r>
            <a:endParaRPr lang="fr-FR" dirty="0">
              <a:solidFill>
                <a:srgbClr val="363636"/>
              </a:solidFill>
            </a:endParaRP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Tx/>
              <a:buChar char="-"/>
            </a:pPr>
            <a:endParaRPr lang="fr-FR" dirty="0">
              <a:solidFill>
                <a:srgbClr val="363636"/>
              </a:solidFill>
            </a:endParaRPr>
          </a:p>
        </p:txBody>
      </p:sp>
      <p:sp>
        <p:nvSpPr>
          <p:cNvPr id="35" name="ZoneTexte 34">
            <a:extLst>
              <a:ext uri="{FF2B5EF4-FFF2-40B4-BE49-F238E27FC236}">
                <a16:creationId xmlns:a16="http://schemas.microsoft.com/office/drawing/2014/main" id="{B0D74346-7C71-4E1D-BBCC-A9669FF2C75E}"/>
              </a:ext>
            </a:extLst>
          </p:cNvPr>
          <p:cNvSpPr txBox="1"/>
          <p:nvPr/>
        </p:nvSpPr>
        <p:spPr>
          <a:xfrm>
            <a:off x="3763820" y="1083984"/>
            <a:ext cx="5275385" cy="523220"/>
          </a:xfrm>
          <a:prstGeom prst="rect">
            <a:avLst/>
          </a:prstGeom>
          <a:noFill/>
        </p:spPr>
        <p:txBody>
          <a:bodyPr wrap="square" rtlCol="0">
            <a:spAutoFit/>
          </a:bodyPr>
          <a:lstStyle/>
          <a:p>
            <a:pPr algn="ctr"/>
            <a:r>
              <a:rPr lang="fr-FR" sz="2800" dirty="0">
                <a:solidFill>
                  <a:srgbClr val="FF3300"/>
                </a:solidFill>
                <a:hlinkClick r:id="rId4">
                  <a:extLst>
                    <a:ext uri="{A12FA001-AC4F-418D-AE19-62706E023703}">
                      <ahyp:hlinkClr xmlns:ahyp="http://schemas.microsoft.com/office/drawing/2018/hyperlinkcolor" val="tx"/>
                    </a:ext>
                  </a:extLst>
                </a:hlinkClick>
              </a:rPr>
              <a:t>https://dsi-wiki.univ-lyon1.fr</a:t>
            </a:r>
            <a:endParaRPr lang="fr-FR" sz="2800" dirty="0">
              <a:solidFill>
                <a:srgbClr val="FF3300"/>
              </a:solidFill>
            </a:endParaRPr>
          </a:p>
        </p:txBody>
      </p:sp>
      <p:pic>
        <p:nvPicPr>
          <p:cNvPr id="4" name="Image 3">
            <a:extLst>
              <a:ext uri="{FF2B5EF4-FFF2-40B4-BE49-F238E27FC236}">
                <a16:creationId xmlns:a16="http://schemas.microsoft.com/office/drawing/2014/main" id="{9FDD629A-45FD-49DB-AE94-52B95950D44F}"/>
              </a:ext>
            </a:extLst>
          </p:cNvPr>
          <p:cNvPicPr>
            <a:picLocks noChangeAspect="1"/>
          </p:cNvPicPr>
          <p:nvPr/>
        </p:nvPicPr>
        <p:blipFill>
          <a:blip r:embed="rId5"/>
          <a:stretch>
            <a:fillRect/>
          </a:stretch>
        </p:blipFill>
        <p:spPr>
          <a:xfrm>
            <a:off x="3055086" y="4621276"/>
            <a:ext cx="5885714" cy="704762"/>
          </a:xfrm>
          <a:prstGeom prst="rect">
            <a:avLst/>
          </a:prstGeom>
        </p:spPr>
      </p:pic>
      <p:cxnSp>
        <p:nvCxnSpPr>
          <p:cNvPr id="25" name="Connecteur droit avec flèche 24">
            <a:extLst>
              <a:ext uri="{FF2B5EF4-FFF2-40B4-BE49-F238E27FC236}">
                <a16:creationId xmlns:a16="http://schemas.microsoft.com/office/drawing/2014/main" id="{B3FB66DD-BF0E-4103-836F-54CBEB7025EE}"/>
              </a:ext>
            </a:extLst>
          </p:cNvPr>
          <p:cNvCxnSpPr>
            <a:cxnSpLocks/>
          </p:cNvCxnSpPr>
          <p:nvPr/>
        </p:nvCxnSpPr>
        <p:spPr>
          <a:xfrm>
            <a:off x="2503503" y="3973663"/>
            <a:ext cx="551583" cy="740380"/>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718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Messagerie électronique 1/2</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31" y="1337013"/>
            <a:ext cx="10804523" cy="470898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Quota email : 3 Go</a:t>
            </a:r>
          </a:p>
          <a:p>
            <a:pPr marL="285750" indent="-285750">
              <a:spcAft>
                <a:spcPts val="300"/>
              </a:spcAft>
              <a:buFont typeface="Arial" panose="020B0604020202020204" pitchFamily="34" charset="0"/>
              <a:buChar char="•"/>
            </a:pPr>
            <a:r>
              <a:rPr lang="fr-FR" dirty="0">
                <a:solidFill>
                  <a:srgbClr val="363636"/>
                </a:solidFill>
              </a:rPr>
              <a:t>Pièce jointe taille max 20 Mo</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Accès via le navigateur web : </a:t>
            </a:r>
            <a:r>
              <a:rPr lang="fr-FR" dirty="0">
                <a:solidFill>
                  <a:srgbClr val="363636"/>
                </a:solidFill>
                <a:hlinkClick r:id="rId4"/>
              </a:rPr>
              <a:t>https://mail.univ-lyon1.fr</a:t>
            </a: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Accès sur ordinateur avec une application mail : Outlook, Thunderbird, Apple mail</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Accès sur smartphone : </a:t>
            </a:r>
            <a:r>
              <a:rPr lang="fr-FR" dirty="0">
                <a:solidFill>
                  <a:srgbClr val="FF3300"/>
                </a:solidFill>
              </a:rPr>
              <a:t>application email par défaut </a:t>
            </a:r>
            <a:r>
              <a:rPr lang="fr-FR" dirty="0">
                <a:solidFill>
                  <a:srgbClr val="363636"/>
                </a:solidFill>
              </a:rPr>
              <a:t>(pas l’application email </a:t>
            </a:r>
            <a:r>
              <a:rPr lang="fr-FR" dirty="0" err="1">
                <a:solidFill>
                  <a:srgbClr val="363636"/>
                </a:solidFill>
              </a:rPr>
              <a:t>gmail</a:t>
            </a:r>
            <a:r>
              <a:rPr lang="fr-FR" dirty="0">
                <a:solidFill>
                  <a:srgbClr val="363636"/>
                </a:solidFill>
              </a:rPr>
              <a:t> ni </a:t>
            </a:r>
            <a:r>
              <a:rPr lang="fr-FR" dirty="0" err="1">
                <a:solidFill>
                  <a:srgbClr val="363636"/>
                </a:solidFill>
              </a:rPr>
              <a:t>outlook</a:t>
            </a:r>
            <a:r>
              <a:rPr lang="fr-FR" dirty="0">
                <a:solidFill>
                  <a:srgbClr val="363636"/>
                </a:solidFill>
              </a:rPr>
              <a:t> pour smartphone car ils aspirent vos identifiants et le contenu de vos emails) ou client alternatif sûr tel que « K-9 Mail »</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Boîtes aux lettres partagées</a:t>
            </a:r>
          </a:p>
          <a:p>
            <a:pPr marL="285750" indent="-285750">
              <a:spcAft>
                <a:spcPts val="300"/>
              </a:spcAft>
              <a:buFont typeface="Arial" panose="020B0604020202020204" pitchFamily="34" charset="0"/>
              <a:buChar char="•"/>
            </a:pPr>
            <a:r>
              <a:rPr lang="fr-FR" dirty="0">
                <a:solidFill>
                  <a:srgbClr val="363636"/>
                </a:solidFill>
              </a:rPr>
              <a:t>Agendas partagés</a:t>
            </a:r>
          </a:p>
          <a:p>
            <a:pPr marL="285750" indent="-285750">
              <a:spcAft>
                <a:spcPts val="300"/>
              </a:spcAft>
              <a:buFont typeface="Arial" panose="020B0604020202020204" pitchFamily="34" charset="0"/>
              <a:buChar char="•"/>
            </a:pPr>
            <a:r>
              <a:rPr lang="fr-FR" dirty="0">
                <a:solidFill>
                  <a:srgbClr val="363636"/>
                </a:solidFill>
              </a:rPr>
              <a:t>Listes de diffusion (serveur Sympa) et groupes de diffusion</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La redirection de vos messages vers un prestataire extérieur est interdite (sauf vers une autre messagerie institutionnelle par exemple @chu.fr ou @cnrs.fr : faire la demande via un ticket au support)</a:t>
            </a:r>
          </a:p>
        </p:txBody>
      </p:sp>
      <p:pic>
        <p:nvPicPr>
          <p:cNvPr id="1026" name="Picture 2" descr="Open Email Icon Vector Art, Icons, and Graphics for Free Download">
            <a:extLst>
              <a:ext uri="{FF2B5EF4-FFF2-40B4-BE49-F238E27FC236}">
                <a16:creationId xmlns:a16="http://schemas.microsoft.com/office/drawing/2014/main" id="{1F1B930F-1AA3-4533-A807-8178903DBC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8798" y="996783"/>
            <a:ext cx="1341120" cy="13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422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Messagerie électronique 2/2</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65773" y="1880415"/>
            <a:ext cx="7877073" cy="435503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Solution antispam antivirus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Les personnes extérieures qui vous contactent pour la première fois doivent saisir un CAPTCHA</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recevez des rapports pour les emails en attente</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pouvez valider instantanément un email en vous connectant sur l’interface web </a:t>
            </a:r>
            <a:r>
              <a:rPr lang="fr-FR" dirty="0" err="1">
                <a:solidFill>
                  <a:srgbClr val="363636"/>
                </a:solidFill>
              </a:rPr>
              <a:t>Mailinblack</a:t>
            </a:r>
            <a:endParaRPr lang="fr-FR" dirty="0">
              <a:solidFill>
                <a:srgbClr val="363636"/>
              </a:solidFill>
            </a:endParaRP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gérez votre propre liste blanche et liste noire</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Les liens dans vos emails sont automatiquement réécrits vers </a:t>
            </a:r>
            <a:r>
              <a:rPr lang="fr-FR" dirty="0">
                <a:solidFill>
                  <a:srgbClr val="363636"/>
                </a:solidFill>
                <a:hlinkClick r:id="rId3"/>
              </a:rPr>
              <a:t>https://mailinblack.univ-lyon1.fr/</a:t>
            </a:r>
            <a:r>
              <a:rPr lang="fr-FR" dirty="0" err="1">
                <a:solidFill>
                  <a:srgbClr val="363636"/>
                </a:solidFill>
                <a:hlinkClick r:id="rId3"/>
              </a:rPr>
              <a:t>securelink</a:t>
            </a:r>
            <a:r>
              <a:rPr lang="fr-FR" dirty="0">
                <a:solidFill>
                  <a:srgbClr val="363636"/>
                </a:solidFill>
                <a:hlinkClick r:id="rId3"/>
              </a:rPr>
              <a:t>/</a:t>
            </a:r>
            <a:r>
              <a:rPr lang="fr-FR" dirty="0">
                <a:solidFill>
                  <a:srgbClr val="363636"/>
                </a:solidFill>
              </a:rPr>
              <a:t>... (analyse anti phishing)</a:t>
            </a:r>
          </a:p>
        </p:txBody>
      </p:sp>
      <p:sp>
        <p:nvSpPr>
          <p:cNvPr id="22" name="ZoneTexte 21">
            <a:extLst>
              <a:ext uri="{FF2B5EF4-FFF2-40B4-BE49-F238E27FC236}">
                <a16:creationId xmlns:a16="http://schemas.microsoft.com/office/drawing/2014/main" id="{62337221-EBF2-4277-A477-E696FE4CC038}"/>
              </a:ext>
            </a:extLst>
          </p:cNvPr>
          <p:cNvSpPr txBox="1"/>
          <p:nvPr/>
        </p:nvSpPr>
        <p:spPr>
          <a:xfrm>
            <a:off x="3214199" y="1093105"/>
            <a:ext cx="5275385" cy="523220"/>
          </a:xfrm>
          <a:prstGeom prst="rect">
            <a:avLst/>
          </a:prstGeom>
          <a:noFill/>
        </p:spPr>
        <p:txBody>
          <a:bodyPr wrap="square" rtlCol="0">
            <a:spAutoFit/>
          </a:bodyPr>
          <a:lstStyle/>
          <a:p>
            <a:pPr algn="ctr"/>
            <a:r>
              <a:rPr lang="fr-FR" sz="2800" dirty="0">
                <a:solidFill>
                  <a:srgbClr val="FF3300"/>
                </a:solidFill>
                <a:hlinkClick r:id="rId4">
                  <a:extLst>
                    <a:ext uri="{A12FA001-AC4F-418D-AE19-62706E023703}">
                      <ahyp:hlinkClr xmlns:ahyp="http://schemas.microsoft.com/office/drawing/2018/hyperlinkcolor" val="tx"/>
                    </a:ext>
                  </a:extLst>
                </a:hlinkClick>
              </a:rPr>
              <a:t>https://mailinblack.univ-lyon1.fr</a:t>
            </a:r>
            <a:endParaRPr lang="fr-FR" sz="2800" dirty="0">
              <a:solidFill>
                <a:srgbClr val="FF3300"/>
              </a:solidFill>
            </a:endParaRPr>
          </a:p>
        </p:txBody>
      </p:sp>
      <p:pic>
        <p:nvPicPr>
          <p:cNvPr id="3" name="Image 2">
            <a:extLst>
              <a:ext uri="{FF2B5EF4-FFF2-40B4-BE49-F238E27FC236}">
                <a16:creationId xmlns:a16="http://schemas.microsoft.com/office/drawing/2014/main" id="{9CF9D0B7-2264-4527-AA09-C05998BD21EF}"/>
              </a:ext>
            </a:extLst>
          </p:cNvPr>
          <p:cNvPicPr>
            <a:picLocks noChangeAspect="1"/>
          </p:cNvPicPr>
          <p:nvPr/>
        </p:nvPicPr>
        <p:blipFill>
          <a:blip r:embed="rId5"/>
          <a:stretch>
            <a:fillRect/>
          </a:stretch>
        </p:blipFill>
        <p:spPr>
          <a:xfrm>
            <a:off x="8680113" y="1374618"/>
            <a:ext cx="3134554" cy="4478667"/>
          </a:xfrm>
          <a:prstGeom prst="rect">
            <a:avLst/>
          </a:prstGeom>
        </p:spPr>
      </p:pic>
      <p:cxnSp>
        <p:nvCxnSpPr>
          <p:cNvPr id="25" name="Connecteur droit avec flèche 24">
            <a:extLst>
              <a:ext uri="{FF2B5EF4-FFF2-40B4-BE49-F238E27FC236}">
                <a16:creationId xmlns:a16="http://schemas.microsoft.com/office/drawing/2014/main" id="{7B7BBC3D-1620-4B72-BD6D-2C47662B1692}"/>
              </a:ext>
            </a:extLst>
          </p:cNvPr>
          <p:cNvCxnSpPr>
            <a:cxnSpLocks/>
          </p:cNvCxnSpPr>
          <p:nvPr/>
        </p:nvCxnSpPr>
        <p:spPr>
          <a:xfrm>
            <a:off x="2790619" y="3002103"/>
            <a:ext cx="5801054" cy="0"/>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17698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284</TotalTime>
  <Words>3216</Words>
  <Application>Microsoft Office PowerPoint</Application>
  <PresentationFormat>Grand écran</PresentationFormat>
  <Paragraphs>476</Paragraphs>
  <Slides>50</Slides>
  <Notes>16</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50</vt:i4>
      </vt:variant>
    </vt:vector>
  </HeadingPairs>
  <TitlesOfParts>
    <vt:vector size="56" baseType="lpstr">
      <vt:lpstr>Arial</vt:lpstr>
      <vt:lpstr>Calibri</vt:lpstr>
      <vt:lpstr>Calibri Light</vt:lpstr>
      <vt:lpstr>Verdana</vt:lpstr>
      <vt:lpstr>Wingdings</vt:lpstr>
      <vt:lpstr>Thème Office</vt:lpstr>
      <vt:lpstr>Présentation PowerPoint</vt:lpstr>
      <vt:lpstr>Au menu de ce jour…</vt:lpstr>
      <vt:lpstr>Votre compte informatique 1/3</vt:lpstr>
      <vt:lpstr>Votre compte informatique 2/3</vt:lpstr>
      <vt:lpstr>Votre compte informatique 3/3</vt:lpstr>
      <vt:lpstr>Support informatique</vt:lpstr>
      <vt:lpstr>Aide en ligne</vt:lpstr>
      <vt:lpstr>Messagerie électronique 1/2</vt:lpstr>
      <vt:lpstr>Messagerie électronique 2/2</vt:lpstr>
      <vt:lpstr>Messagerie instantanée</vt:lpstr>
      <vt:lpstr>Visioconférence</vt:lpstr>
      <vt:lpstr>Répertoires de service et répertoire personnel</vt:lpstr>
      <vt:lpstr>Intranet</vt:lpstr>
      <vt:lpstr>Hébergement web</vt:lpstr>
      <vt:lpstr>Travail collaboratif</vt:lpstr>
      <vt:lpstr>Sauvegarde postes de travail</vt:lpstr>
      <vt:lpstr>Contrôle d’accès aux bâtiments</vt:lpstr>
      <vt:lpstr>Travail à distance</vt:lpstr>
      <vt:lpstr>Sondages simples et planification de réunions</vt:lpstr>
      <vt:lpstr>Echange de fichiers volumineux</vt:lpstr>
      <vt:lpstr>Licences Microsoft EES</vt:lpstr>
      <vt:lpstr>Achat de matériel et logiciel informatique</vt:lpstr>
      <vt:lpstr>Parapheur électronique</vt:lpstr>
      <vt:lpstr>Plateforme d’alerte SMS</vt:lpstr>
      <vt:lpstr>Service ICAP</vt:lpstr>
      <vt:lpstr>Service ICAP - Les plateformes et équipements numériques</vt:lpstr>
      <vt:lpstr>Présentation PowerPoint</vt:lpstr>
      <vt:lpstr>Présentation PowerPoint</vt:lpstr>
      <vt:lpstr>Présentation PowerPoint</vt:lpstr>
      <vt:lpstr>Service ICAP</vt:lpstr>
      <vt:lpstr>Service CISR</vt:lpstr>
      <vt:lpstr>La Sécurité du Système d’Information (SSI)</vt:lpstr>
      <vt:lpstr>Le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Présentation PowerPoint</vt:lpstr>
      <vt:lpstr>La Sécurité du Système d’Information</vt:lpstr>
      <vt:lpstr>La Sécurité du Système d’Information</vt:lpstr>
    </vt:vector>
  </TitlesOfParts>
  <Company>UCBL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guillaume.frambourg@univ-lyon1.fr</dc:creator>
  <cp:lastModifiedBy>Shar</cp:lastModifiedBy>
  <cp:revision>328</cp:revision>
  <cp:lastPrinted>2018-04-06T12:35:18Z</cp:lastPrinted>
  <dcterms:created xsi:type="dcterms:W3CDTF">2018-02-22T12:21:06Z</dcterms:created>
  <dcterms:modified xsi:type="dcterms:W3CDTF">2023-09-26T09:45:36Z</dcterms:modified>
</cp:coreProperties>
</file>